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17" r:id="rId1"/>
  </p:sldMasterIdLst>
  <p:notesMasterIdLst>
    <p:notesMasterId r:id="rId52"/>
  </p:notesMasterIdLst>
  <p:sldIdLst>
    <p:sldId id="256" r:id="rId2"/>
    <p:sldId id="304" r:id="rId3"/>
    <p:sldId id="305" r:id="rId4"/>
    <p:sldId id="306" r:id="rId5"/>
    <p:sldId id="307" r:id="rId6"/>
    <p:sldId id="308" r:id="rId7"/>
    <p:sldId id="309" r:id="rId8"/>
    <p:sldId id="310" r:id="rId9"/>
    <p:sldId id="312" r:id="rId10"/>
    <p:sldId id="313" r:id="rId11"/>
    <p:sldId id="315" r:id="rId12"/>
    <p:sldId id="314" r:id="rId13"/>
    <p:sldId id="260" r:id="rId14"/>
    <p:sldId id="271" r:id="rId15"/>
    <p:sldId id="345" r:id="rId16"/>
    <p:sldId id="346" r:id="rId17"/>
    <p:sldId id="300" r:id="rId18"/>
    <p:sldId id="340" r:id="rId19"/>
    <p:sldId id="349" r:id="rId20"/>
    <p:sldId id="301" r:id="rId21"/>
    <p:sldId id="350" r:id="rId22"/>
    <p:sldId id="351" r:id="rId23"/>
    <p:sldId id="348" r:id="rId24"/>
    <p:sldId id="352" r:id="rId25"/>
    <p:sldId id="353" r:id="rId26"/>
    <p:sldId id="354" r:id="rId27"/>
    <p:sldId id="341" r:id="rId28"/>
    <p:sldId id="321" r:id="rId29"/>
    <p:sldId id="320" r:id="rId30"/>
    <p:sldId id="259" r:id="rId31"/>
    <p:sldId id="319" r:id="rId32"/>
    <p:sldId id="277" r:id="rId33"/>
    <p:sldId id="278" r:id="rId34"/>
    <p:sldId id="317" r:id="rId35"/>
    <p:sldId id="360" r:id="rId36"/>
    <p:sldId id="358" r:id="rId37"/>
    <p:sldId id="356" r:id="rId38"/>
    <p:sldId id="355" r:id="rId39"/>
    <p:sldId id="357" r:id="rId40"/>
    <p:sldId id="282" r:id="rId41"/>
    <p:sldId id="359" r:id="rId42"/>
    <p:sldId id="311" r:id="rId43"/>
    <p:sldId id="338" r:id="rId44"/>
    <p:sldId id="257" r:id="rId45"/>
    <p:sldId id="339" r:id="rId46"/>
    <p:sldId id="261" r:id="rId47"/>
    <p:sldId id="264" r:id="rId48"/>
    <p:sldId id="347" r:id="rId49"/>
    <p:sldId id="267" r:id="rId50"/>
    <p:sldId id="266"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99EBD"/>
    <a:srgbClr val="00B0F0"/>
    <a:srgbClr val="FF0066"/>
    <a:srgbClr val="E833BF"/>
    <a:srgbClr val="7E4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2696" autoAdjust="0"/>
  </p:normalViewPr>
  <p:slideViewPr>
    <p:cSldViewPr snapToGrid="0" showGuides="1">
      <p:cViewPr varScale="1">
        <p:scale>
          <a:sx n="61" d="100"/>
          <a:sy n="61" d="100"/>
        </p:scale>
        <p:origin x="1098" y="60"/>
      </p:cViewPr>
      <p:guideLst>
        <p:guide orient="horz" pos="2183"/>
        <p:guide pos="3840"/>
      </p:guideLst>
    </p:cSldViewPr>
  </p:slideViewPr>
  <p:notesTextViewPr>
    <p:cViewPr>
      <p:scale>
        <a:sx n="75" d="100"/>
        <a:sy n="75" d="100"/>
      </p:scale>
      <p:origin x="0" y="0"/>
    </p:cViewPr>
  </p:notesTextViewPr>
  <p:sorterViewPr>
    <p:cViewPr>
      <p:scale>
        <a:sx n="50" d="100"/>
        <a:sy n="50" d="100"/>
      </p:scale>
      <p:origin x="0" y="-115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E8BED9-CD4D-40DA-B716-EC1BF5D52879}" type="datetimeFigureOut">
              <a:rPr lang="es-MX" smtClean="0"/>
              <a:t>08/01/2020</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7ED0B2-8A40-46AB-ADD9-47034D007444}" type="slidenum">
              <a:rPr lang="es-MX" smtClean="0"/>
              <a:t>‹Nº›</a:t>
            </a:fld>
            <a:endParaRPr lang="es-MX"/>
          </a:p>
        </p:txBody>
      </p:sp>
    </p:spTree>
    <p:extLst>
      <p:ext uri="{BB962C8B-B14F-4D97-AF65-F5344CB8AC3E}">
        <p14:creationId xmlns:p14="http://schemas.microsoft.com/office/powerpoint/2010/main" val="2184887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1"/>
              <a:t>What is it?</a:t>
            </a:r>
            <a:r>
              <a:rPr lang="en-US"/>
              <a:t> A single-stranded RNA virus that infects the family of bacteria that includes </a:t>
            </a:r>
            <a:r>
              <a:rPr lang="en-US" i="1"/>
              <a:t>E. coli</a:t>
            </a:r>
            <a:r>
              <a:rPr lang="en-US" baseline="30000"/>
              <a:t>?</a:t>
            </a:r>
            <a:r>
              <a:rPr lang="en-US"/>
              <a:t>.</a:t>
            </a:r>
          </a:p>
          <a:p>
            <a:r>
              <a:rPr lang="en-US" b="1"/>
              <a:t>Why was it sequenced? </a:t>
            </a:r>
            <a:r>
              <a:rPr lang="en-US"/>
              <a:t>This was the first genome to be completely sequenced.</a:t>
            </a:r>
          </a:p>
          <a:p>
            <a:r>
              <a:rPr lang="en-US" b="1"/>
              <a:t>Who sequenced it:</a:t>
            </a:r>
            <a:r>
              <a:rPr lang="en-US"/>
              <a:t>  Walter Fiers and his team at the Laboratory of Molecular Biology at the University of Ghent, Belgium.</a:t>
            </a:r>
          </a:p>
          <a:p>
            <a:r>
              <a:rPr lang="en-US" b="1"/>
              <a:t>How many bases?</a:t>
            </a:r>
            <a:r>
              <a:rPr lang="en-US"/>
              <a:t> 3,569 (one of the smallest genomes known)</a:t>
            </a:r>
          </a:p>
          <a:p>
            <a:r>
              <a:rPr lang="en-US" b="1"/>
              <a:t>How many chromosomes?</a:t>
            </a:r>
            <a:r>
              <a:rPr lang="en-US"/>
              <a:t> 1</a:t>
            </a:r>
          </a:p>
        </p:txBody>
      </p:sp>
      <p:sp>
        <p:nvSpPr>
          <p:cNvPr id="4" name="Marcador de número de diapositiva 3"/>
          <p:cNvSpPr>
            <a:spLocks noGrp="1"/>
          </p:cNvSpPr>
          <p:nvPr>
            <p:ph type="sldNum" sz="quarter" idx="5"/>
          </p:nvPr>
        </p:nvSpPr>
        <p:spPr/>
        <p:txBody>
          <a:bodyPr/>
          <a:lstStyle/>
          <a:p>
            <a:fld id="{2B7ED0B2-8A40-46AB-ADD9-47034D007444}" type="slidenum">
              <a:rPr lang="es-MX" smtClean="0"/>
              <a:t>3</a:t>
            </a:fld>
            <a:endParaRPr lang="es-MX"/>
          </a:p>
        </p:txBody>
      </p:sp>
    </p:spTree>
    <p:extLst>
      <p:ext uri="{BB962C8B-B14F-4D97-AF65-F5344CB8AC3E}">
        <p14:creationId xmlns:p14="http://schemas.microsoft.com/office/powerpoint/2010/main" val="2388356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0F86E65F-F646-4BD4-8B0C-7C7DEFEE120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pPr>
            <a:fld id="{5B8D8F2E-FF5D-41B6-895E-00DFCCFCE61D}" type="slidenum">
              <a:rPr lang="es-ES" altLang="es-CL"/>
              <a:pPr eaLnBrk="1" hangingPunct="1">
                <a:spcBef>
                  <a:spcPct val="0"/>
                </a:spcBef>
              </a:pPr>
              <a:t>14</a:t>
            </a:fld>
            <a:endParaRPr lang="es-ES" altLang="es-CL"/>
          </a:p>
        </p:txBody>
      </p:sp>
      <p:sp>
        <p:nvSpPr>
          <p:cNvPr id="46083" name="Rectangle 2">
            <a:extLst>
              <a:ext uri="{FF2B5EF4-FFF2-40B4-BE49-F238E27FC236}">
                <a16:creationId xmlns:a16="http://schemas.microsoft.com/office/drawing/2014/main" id="{0F03DAFB-9290-455E-8F2A-3C173033692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4" name="Rectangle 3">
            <a:extLst>
              <a:ext uri="{FF2B5EF4-FFF2-40B4-BE49-F238E27FC236}">
                <a16:creationId xmlns:a16="http://schemas.microsoft.com/office/drawing/2014/main" id="{9F6B0710-08A4-40CF-94A6-AAD68FCA943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CL" altLang="es-CL">
              <a:ea typeface="ＭＳ Ｐゴシック" panose="020B0600070205080204" pitchFamily="3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1 Marcador de imagen de diapositiva">
            <a:extLst>
              <a:ext uri="{FF2B5EF4-FFF2-40B4-BE49-F238E27FC236}">
                <a16:creationId xmlns:a16="http://schemas.microsoft.com/office/drawing/2014/main" id="{852CD34E-44C0-4236-AC5C-9B656DCD3E1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2 Marcador de notas">
            <a:extLst>
              <a:ext uri="{FF2B5EF4-FFF2-40B4-BE49-F238E27FC236}">
                <a16:creationId xmlns:a16="http://schemas.microsoft.com/office/drawing/2014/main" id="{CCC366D8-AD7F-4A43-9EFB-B4EF4E58FE3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CL" altLang="es-CL">
                <a:ea typeface="ＭＳ Ｐゴシック" panose="020B0600070205080204" pitchFamily="34" charset="-128"/>
              </a:rPr>
              <a:t>Divide y vencerás (Julio César)</a:t>
            </a:r>
          </a:p>
        </p:txBody>
      </p:sp>
      <p:sp>
        <p:nvSpPr>
          <p:cNvPr id="52228" name="3 Marcador de número de diapositiva">
            <a:extLst>
              <a:ext uri="{FF2B5EF4-FFF2-40B4-BE49-F238E27FC236}">
                <a16:creationId xmlns:a16="http://schemas.microsoft.com/office/drawing/2014/main" id="{04CA415C-ACB0-4334-8458-0819AD49C0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pPr>
            <a:fld id="{BA8394A7-0A82-46A7-AA78-B7A9F9AEAA7D}" type="slidenum">
              <a:rPr lang="es-ES_tradnl" altLang="es-CL"/>
              <a:pPr eaLnBrk="1" hangingPunct="1">
                <a:spcBef>
                  <a:spcPct val="0"/>
                </a:spcBef>
              </a:pPr>
              <a:t>15</a:t>
            </a:fld>
            <a:endParaRPr lang="es-ES_tradnl" altLang="es-CL"/>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a:t>aportes de fragmentos de la copia1, copia2 y copia3 coloreados de forma distintiva</a:t>
            </a:r>
            <a:endParaRPr lang="es-MX"/>
          </a:p>
        </p:txBody>
      </p:sp>
      <p:sp>
        <p:nvSpPr>
          <p:cNvPr id="4" name="Marcador de número de diapositiva 3"/>
          <p:cNvSpPr>
            <a:spLocks noGrp="1"/>
          </p:cNvSpPr>
          <p:nvPr>
            <p:ph type="sldNum" sz="quarter" idx="5"/>
          </p:nvPr>
        </p:nvSpPr>
        <p:spPr/>
        <p:txBody>
          <a:bodyPr/>
          <a:lstStyle/>
          <a:p>
            <a:fld id="{2B7ED0B2-8A40-46AB-ADD9-47034D007444}" type="slidenum">
              <a:rPr lang="es-MX" smtClean="0"/>
              <a:t>21</a:t>
            </a:fld>
            <a:endParaRPr lang="es-MX"/>
          </a:p>
        </p:txBody>
      </p:sp>
    </p:spTree>
    <p:extLst>
      <p:ext uri="{BB962C8B-B14F-4D97-AF65-F5344CB8AC3E}">
        <p14:creationId xmlns:p14="http://schemas.microsoft.com/office/powerpoint/2010/main" val="182813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Al eliminar una copia nos quedamos con menos fragmentos -&gt; no es posible generar el consenso en un fragmento contínuo pues la regla de alinear “al menos dos palabras” lo impide.</a:t>
            </a:r>
          </a:p>
          <a:p>
            <a:pPr marL="0" marR="0" lvl="0" indent="0" algn="l" defTabSz="914400" rtl="0" eaLnBrk="1" fontAlgn="auto" latinLnBrk="0" hangingPunct="1">
              <a:lnSpc>
                <a:spcPct val="100000"/>
              </a:lnSpc>
              <a:spcBef>
                <a:spcPts val="0"/>
              </a:spcBef>
              <a:spcAft>
                <a:spcPts val="0"/>
              </a:spcAft>
              <a:buClrTx/>
              <a:buSzTx/>
              <a:buFontTx/>
              <a:buNone/>
              <a:tabLst/>
              <a:defRPr/>
            </a:pPr>
            <a:r>
              <a:rPr lang="es-CL"/>
              <a:t>Nos quedamos con 4 fragmentos.</a:t>
            </a:r>
            <a:endParaRPr lang="es-MX"/>
          </a:p>
          <a:p>
            <a:endParaRPr lang="es-MX"/>
          </a:p>
        </p:txBody>
      </p:sp>
      <p:sp>
        <p:nvSpPr>
          <p:cNvPr id="4" name="Marcador de número de diapositiva 3"/>
          <p:cNvSpPr>
            <a:spLocks noGrp="1"/>
          </p:cNvSpPr>
          <p:nvPr>
            <p:ph type="sldNum" sz="quarter" idx="5"/>
          </p:nvPr>
        </p:nvSpPr>
        <p:spPr/>
        <p:txBody>
          <a:bodyPr/>
          <a:lstStyle/>
          <a:p>
            <a:fld id="{2B7ED0B2-8A40-46AB-ADD9-47034D007444}" type="slidenum">
              <a:rPr lang="es-MX" smtClean="0"/>
              <a:t>22</a:t>
            </a:fld>
            <a:endParaRPr lang="es-MX"/>
          </a:p>
        </p:txBody>
      </p:sp>
    </p:spTree>
    <p:extLst>
      <p:ext uri="{BB962C8B-B14F-4D97-AF65-F5344CB8AC3E}">
        <p14:creationId xmlns:p14="http://schemas.microsoft.com/office/powerpoint/2010/main" val="15429950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a:t>Cobertuda como concepto se traduce en la cantidad…</a:t>
            </a:r>
          </a:p>
          <a:p>
            <a:r>
              <a:rPr lang="es-CL"/>
              <a:t>Si tengo varios fragmentos que se sobrelapan obtengo “consistencia” y aumenta la confianza en el ensamble.</a:t>
            </a:r>
            <a:endParaRPr lang="es-MX"/>
          </a:p>
        </p:txBody>
      </p:sp>
      <p:sp>
        <p:nvSpPr>
          <p:cNvPr id="4" name="Marcador de número de diapositiva 3"/>
          <p:cNvSpPr>
            <a:spLocks noGrp="1"/>
          </p:cNvSpPr>
          <p:nvPr>
            <p:ph type="sldNum" sz="quarter" idx="5"/>
          </p:nvPr>
        </p:nvSpPr>
        <p:spPr/>
        <p:txBody>
          <a:bodyPr/>
          <a:lstStyle/>
          <a:p>
            <a:fld id="{2B7ED0B2-8A40-46AB-ADD9-47034D007444}" type="slidenum">
              <a:rPr lang="es-MX" smtClean="0"/>
              <a:t>23</a:t>
            </a:fld>
            <a:endParaRPr lang="es-MX"/>
          </a:p>
        </p:txBody>
      </p:sp>
    </p:spTree>
    <p:extLst>
      <p:ext uri="{BB962C8B-B14F-4D97-AF65-F5344CB8AC3E}">
        <p14:creationId xmlns:p14="http://schemas.microsoft.com/office/powerpoint/2010/main" val="34062814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a:extLst>
              <a:ext uri="{FF2B5EF4-FFF2-40B4-BE49-F238E27FC236}">
                <a16:creationId xmlns:a16="http://schemas.microsoft.com/office/drawing/2014/main" id="{4F1FC46A-4EF1-4B8D-9426-1EEDD8D0068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a:extLst>
              <a:ext uri="{FF2B5EF4-FFF2-40B4-BE49-F238E27FC236}">
                <a16:creationId xmlns:a16="http://schemas.microsoft.com/office/drawing/2014/main" id="{43CE0D32-825B-4B0A-800A-6D7BEE3DD93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s-CL">
                <a:ea typeface="ＭＳ Ｐゴシック" panose="020B0600070205080204" pitchFamily="34" charset="-128"/>
              </a:rPr>
              <a:t>Hierarchy of assembly data types: Each type is composed of the next lower level type. Typical sizes are also listed. bp, base pairs; Mb, megabases</a:t>
            </a:r>
          </a:p>
          <a:p>
            <a:pPr eaLnBrk="1" hangingPunct="1">
              <a:spcBef>
                <a:spcPct val="0"/>
              </a:spcBef>
            </a:pPr>
            <a:endParaRPr lang="en-US" altLang="es-CL">
              <a:ea typeface="ＭＳ Ｐゴシック" panose="020B0600070205080204" pitchFamily="34" charset="-128"/>
            </a:endParaRPr>
          </a:p>
          <a:p>
            <a:pPr eaLnBrk="1" hangingPunct="1">
              <a:spcBef>
                <a:spcPct val="0"/>
              </a:spcBef>
            </a:pPr>
            <a:endParaRPr lang="en-US" altLang="es-CL">
              <a:ea typeface="ＭＳ Ｐゴシック" panose="020B0600070205080204" pitchFamily="34" charset="-128"/>
            </a:endParaRPr>
          </a:p>
          <a:p>
            <a:pPr eaLnBrk="1" hangingPunct="1">
              <a:spcBef>
                <a:spcPct val="0"/>
              </a:spcBef>
            </a:pPr>
            <a:r>
              <a:rPr lang="en-US" altLang="es-CL">
                <a:ea typeface="ＭＳ Ｐゴシック" panose="020B0600070205080204" pitchFamily="34" charset="-128"/>
              </a:rPr>
              <a:t>.</a:t>
            </a:r>
          </a:p>
          <a:p>
            <a:pPr eaLnBrk="1" hangingPunct="1">
              <a:spcBef>
                <a:spcPct val="0"/>
              </a:spcBef>
            </a:pPr>
            <a:endParaRPr lang="es-ES_tradnl" altLang="es-CL">
              <a:ea typeface="ＭＳ Ｐゴシック" panose="020B0600070205080204" pitchFamily="34" charset="-128"/>
            </a:endParaRPr>
          </a:p>
        </p:txBody>
      </p:sp>
      <p:sp>
        <p:nvSpPr>
          <p:cNvPr id="47108" name="Slide Number Placeholder 3">
            <a:extLst>
              <a:ext uri="{FF2B5EF4-FFF2-40B4-BE49-F238E27FC236}">
                <a16:creationId xmlns:a16="http://schemas.microsoft.com/office/drawing/2014/main" id="{E7E831E4-DB41-4DC8-A5B2-6D11439E884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pPr>
            <a:fld id="{B6617C08-4106-47F4-AA14-6C018908D2E0}" type="slidenum">
              <a:rPr lang="es-ES_tradnl" altLang="es-CL"/>
              <a:pPr eaLnBrk="1" hangingPunct="1">
                <a:spcBef>
                  <a:spcPct val="0"/>
                </a:spcBef>
              </a:pPr>
              <a:t>28</a:t>
            </a:fld>
            <a:endParaRPr lang="es-ES_tradnl" altLang="es-CL"/>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2B7ED0B2-8A40-46AB-ADD9-47034D007444}" type="slidenum">
              <a:rPr lang="es-MX" smtClean="0"/>
              <a:t>30</a:t>
            </a:fld>
            <a:endParaRPr lang="es-MX"/>
          </a:p>
        </p:txBody>
      </p:sp>
    </p:spTree>
    <p:extLst>
      <p:ext uri="{BB962C8B-B14F-4D97-AF65-F5344CB8AC3E}">
        <p14:creationId xmlns:p14="http://schemas.microsoft.com/office/powerpoint/2010/main" val="11539786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A942A3A4-078E-42A8-A352-3C5BA176537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pPr>
            <a:fld id="{4CCB9C20-370C-4BEA-BD2A-CEB015397279}" type="slidenum">
              <a:rPr lang="en-US" altLang="es-CL"/>
              <a:pPr eaLnBrk="1" hangingPunct="1">
                <a:spcBef>
                  <a:spcPct val="0"/>
                </a:spcBef>
              </a:pPr>
              <a:t>44</a:t>
            </a:fld>
            <a:endParaRPr lang="en-US" altLang="es-CL"/>
          </a:p>
        </p:txBody>
      </p:sp>
      <p:sp>
        <p:nvSpPr>
          <p:cNvPr id="48131" name="Text Box 1">
            <a:extLst>
              <a:ext uri="{FF2B5EF4-FFF2-40B4-BE49-F238E27FC236}">
                <a16:creationId xmlns:a16="http://schemas.microsoft.com/office/drawing/2014/main" id="{FF153D64-7341-4F97-B8AD-2087E089004A}"/>
              </a:ext>
            </a:extLst>
          </p:cNvPr>
          <p:cNvSpPr txBox="1">
            <a:spLocks noChangeArrowheads="1"/>
          </p:cNvSpPr>
          <p:nvPr/>
        </p:nvSpPr>
        <p:spPr bwMode="auto">
          <a:xfrm>
            <a:off x="1095375" y="936625"/>
            <a:ext cx="4479925" cy="3375025"/>
          </a:xfrm>
          <a:prstGeom prst="rect">
            <a:avLst/>
          </a:prstGeom>
          <a:solidFill>
            <a:srgbClr val="FFFFFF"/>
          </a:solidFill>
          <a:ln w="9525">
            <a:solidFill>
              <a:srgbClr val="000000"/>
            </a:solidFill>
            <a:miter lim="800000"/>
            <a:headEnd/>
            <a:tailEnd/>
          </a:ln>
        </p:spPr>
        <p:txBody>
          <a:bodyPr wrap="none" lIns="90023" tIns="45011" rIns="90023" bIns="45011" anchor="ctr"/>
          <a:lstStyle>
            <a:lvl1pPr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pPr>
            <a:endParaRPr lang="es-ES_tradnl" altLang="es-CL" sz="1800"/>
          </a:p>
        </p:txBody>
      </p:sp>
      <p:sp>
        <p:nvSpPr>
          <p:cNvPr id="48132" name="Text Box 2">
            <a:extLst>
              <a:ext uri="{FF2B5EF4-FFF2-40B4-BE49-F238E27FC236}">
                <a16:creationId xmlns:a16="http://schemas.microsoft.com/office/drawing/2014/main" id="{00303609-005F-4696-A357-39864F9C4F81}"/>
              </a:ext>
            </a:extLst>
          </p:cNvPr>
          <p:cNvSpPr txBox="1">
            <a:spLocks noChangeArrowheads="1"/>
          </p:cNvSpPr>
          <p:nvPr/>
        </p:nvSpPr>
        <p:spPr bwMode="auto">
          <a:xfrm>
            <a:off x="1031875" y="4640263"/>
            <a:ext cx="4611688" cy="374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23" tIns="45011" rIns="90023" bIns="45011" anchor="ctr"/>
          <a:lstStyle>
            <a:lvl1pPr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pPr>
            <a:endParaRPr lang="es-ES_tradnl" altLang="es-CL" sz="1800"/>
          </a:p>
        </p:txBody>
      </p:sp>
      <p:sp>
        <p:nvSpPr>
          <p:cNvPr id="48133" name="Notes Placeholder 4">
            <a:extLst>
              <a:ext uri="{FF2B5EF4-FFF2-40B4-BE49-F238E27FC236}">
                <a16:creationId xmlns:a16="http://schemas.microsoft.com/office/drawing/2014/main" id="{1104444B-B810-4C28-BA42-FF0F5177A37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s-ES_tradnl" altLang="es-CL">
                <a:ea typeface="ＭＳ Ｐゴシック" panose="020B0600070205080204" pitchFamily="34" charset="-128"/>
              </a:rPr>
              <a:t>Whole genome shotgun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2ABF2901-2D41-46F5-A9B4-EE8C7C8435E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pPr>
            <a:fld id="{484A0B53-E9F1-418E-8AD1-91F98FC57D24}" type="slidenum">
              <a:rPr lang="en-US" altLang="es-CL"/>
              <a:pPr eaLnBrk="1" hangingPunct="1">
                <a:spcBef>
                  <a:spcPct val="0"/>
                </a:spcBef>
              </a:pPr>
              <a:t>45</a:t>
            </a:fld>
            <a:endParaRPr lang="en-US" altLang="es-CL"/>
          </a:p>
        </p:txBody>
      </p:sp>
      <p:sp>
        <p:nvSpPr>
          <p:cNvPr id="49155" name="Text Box 1">
            <a:extLst>
              <a:ext uri="{FF2B5EF4-FFF2-40B4-BE49-F238E27FC236}">
                <a16:creationId xmlns:a16="http://schemas.microsoft.com/office/drawing/2014/main" id="{0299F4DF-9E3A-4CFF-BC7B-BD8996CC6764}"/>
              </a:ext>
            </a:extLst>
          </p:cNvPr>
          <p:cNvSpPr txBox="1">
            <a:spLocks noChangeArrowheads="1"/>
          </p:cNvSpPr>
          <p:nvPr/>
        </p:nvSpPr>
        <p:spPr bwMode="auto">
          <a:xfrm>
            <a:off x="1169988" y="695325"/>
            <a:ext cx="4519612" cy="3406775"/>
          </a:xfrm>
          <a:prstGeom prst="rect">
            <a:avLst/>
          </a:prstGeom>
          <a:solidFill>
            <a:srgbClr val="FFFFFF"/>
          </a:solidFill>
          <a:ln w="9525">
            <a:solidFill>
              <a:srgbClr val="000000"/>
            </a:solidFill>
            <a:miter lim="800000"/>
            <a:headEnd/>
            <a:tailEnd/>
          </a:ln>
        </p:spPr>
        <p:txBody>
          <a:bodyPr wrap="none" lIns="90023" tIns="45011" rIns="90023" bIns="45011" anchor="ctr"/>
          <a:lstStyle>
            <a:lvl1pPr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pPr>
            <a:endParaRPr lang="es-ES_tradnl" altLang="es-CL" sz="1800"/>
          </a:p>
        </p:txBody>
      </p:sp>
      <p:sp>
        <p:nvSpPr>
          <p:cNvPr id="49156" name="Text Box 2">
            <a:extLst>
              <a:ext uri="{FF2B5EF4-FFF2-40B4-BE49-F238E27FC236}">
                <a16:creationId xmlns:a16="http://schemas.microsoft.com/office/drawing/2014/main" id="{1F38F843-BD21-4108-9EEF-36029596027B}"/>
              </a:ext>
            </a:extLst>
          </p:cNvPr>
          <p:cNvSpPr>
            <a:spLocks noGrp="1" noChangeArrowheads="1"/>
          </p:cNvSpPr>
          <p:nvPr>
            <p:ph type="body"/>
          </p:nvPr>
        </p:nvSpPr>
        <p:spPr bwMode="auto">
          <a:xfrm>
            <a:off x="941388" y="4378325"/>
            <a:ext cx="4976812" cy="41021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25" tIns="41113" rIns="82225" bIns="41113"/>
          <a:lstStyle/>
          <a:p>
            <a:pPr eaLnBrk="1" hangingPunct="1">
              <a:spcBef>
                <a:spcPts val="438"/>
              </a:spcBef>
              <a:tabLst>
                <a:tab pos="0" algn="l"/>
                <a:tab pos="900113" algn="l"/>
                <a:tab pos="1800225" algn="l"/>
                <a:tab pos="2700338" algn="l"/>
                <a:tab pos="3600450" algn="l"/>
                <a:tab pos="4500563" algn="l"/>
                <a:tab pos="5400675" algn="l"/>
                <a:tab pos="6300788" algn="l"/>
                <a:tab pos="7200900" algn="l"/>
                <a:tab pos="8101013" algn="l"/>
                <a:tab pos="9001125" algn="l"/>
                <a:tab pos="9901238" algn="l"/>
              </a:tabLst>
            </a:pPr>
            <a:r>
              <a:rPr lang="en-US" altLang="es-CL">
                <a:ea typeface="ＭＳ Ｐゴシック" panose="020B0600070205080204" pitchFamily="34" charset="-128"/>
              </a:rPr>
              <a:t>Todas las lecturas son alineadas entre si para producir fragmentos mas grandes llamados contigs,  la idea es obtener a partir de las lecturas secuencias unicas que no presentan ovelap entre ellas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BBD663B3-511F-47E6-9613-A2A3EF2F8B3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pPr>
            <a:fld id="{47B5F662-4C96-4D79-BF12-02A6A2F6BB06}" type="slidenum">
              <a:rPr lang="en-US" altLang="es-CL"/>
              <a:pPr eaLnBrk="1" hangingPunct="1">
                <a:spcBef>
                  <a:spcPct val="0"/>
                </a:spcBef>
              </a:pPr>
              <a:t>46</a:t>
            </a:fld>
            <a:endParaRPr lang="en-US" altLang="es-CL"/>
          </a:p>
        </p:txBody>
      </p:sp>
      <p:sp>
        <p:nvSpPr>
          <p:cNvPr id="51203" name="Text Box 1">
            <a:extLst>
              <a:ext uri="{FF2B5EF4-FFF2-40B4-BE49-F238E27FC236}">
                <a16:creationId xmlns:a16="http://schemas.microsoft.com/office/drawing/2014/main" id="{EF36325C-4213-4C76-8A7D-84A3737399F0}"/>
              </a:ext>
            </a:extLst>
          </p:cNvPr>
          <p:cNvSpPr txBox="1">
            <a:spLocks noChangeArrowheads="1"/>
          </p:cNvSpPr>
          <p:nvPr/>
        </p:nvSpPr>
        <p:spPr bwMode="auto">
          <a:xfrm>
            <a:off x="1095375" y="936625"/>
            <a:ext cx="4479925" cy="3375025"/>
          </a:xfrm>
          <a:prstGeom prst="rect">
            <a:avLst/>
          </a:prstGeom>
          <a:solidFill>
            <a:srgbClr val="FFFFFF"/>
          </a:solidFill>
          <a:ln w="9525">
            <a:solidFill>
              <a:srgbClr val="000000"/>
            </a:solidFill>
            <a:miter lim="800000"/>
            <a:headEnd/>
            <a:tailEnd/>
          </a:ln>
        </p:spPr>
        <p:txBody>
          <a:bodyPr wrap="none" lIns="90023" tIns="45011" rIns="90023" bIns="45011" anchor="ctr"/>
          <a:lstStyle>
            <a:lvl1pPr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pPr>
            <a:endParaRPr lang="es-ES_tradnl" altLang="es-CL" sz="1800"/>
          </a:p>
        </p:txBody>
      </p:sp>
      <p:sp>
        <p:nvSpPr>
          <p:cNvPr id="51204" name="Text Box 2">
            <a:extLst>
              <a:ext uri="{FF2B5EF4-FFF2-40B4-BE49-F238E27FC236}">
                <a16:creationId xmlns:a16="http://schemas.microsoft.com/office/drawing/2014/main" id="{8B5A79E8-38F7-46EA-853A-60455FE81084}"/>
              </a:ext>
            </a:extLst>
          </p:cNvPr>
          <p:cNvSpPr txBox="1">
            <a:spLocks noChangeArrowheads="1"/>
          </p:cNvSpPr>
          <p:nvPr/>
        </p:nvSpPr>
        <p:spPr bwMode="auto">
          <a:xfrm>
            <a:off x="1031875" y="4640263"/>
            <a:ext cx="4611688" cy="374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23" tIns="45011" rIns="90023" bIns="45011" anchor="ctr"/>
          <a:lstStyle>
            <a:lvl1pPr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pPr>
            <a:endParaRPr lang="es-ES_tradnl" altLang="es-CL" sz="1800"/>
          </a:p>
        </p:txBody>
      </p:sp>
      <p:sp>
        <p:nvSpPr>
          <p:cNvPr id="51205" name="Text Box 3">
            <a:extLst>
              <a:ext uri="{FF2B5EF4-FFF2-40B4-BE49-F238E27FC236}">
                <a16:creationId xmlns:a16="http://schemas.microsoft.com/office/drawing/2014/main" id="{6CC35F85-784E-4083-897E-FC402DDB4647}"/>
              </a:ext>
            </a:extLst>
          </p:cNvPr>
          <p:cNvSpPr>
            <a:spLocks noGrp="1" noChangeArrowheads="1"/>
          </p:cNvSpPr>
          <p:nvPr>
            <p:ph type="body"/>
          </p:nvPr>
        </p:nvSpPr>
        <p:spPr bwMode="auto">
          <a:xfrm>
            <a:off x="941388" y="4378325"/>
            <a:ext cx="4976812" cy="41021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25" tIns="41113" rIns="82225" bIns="41113"/>
          <a:lstStyle/>
          <a:p>
            <a:pPr eaLnBrk="1" hangingPunct="1">
              <a:spcBef>
                <a:spcPts val="438"/>
              </a:spcBef>
              <a:tabLst>
                <a:tab pos="0" algn="l"/>
                <a:tab pos="900113" algn="l"/>
                <a:tab pos="1800225" algn="l"/>
                <a:tab pos="2700338" algn="l"/>
                <a:tab pos="3600450" algn="l"/>
                <a:tab pos="4500563" algn="l"/>
                <a:tab pos="5400675" algn="l"/>
                <a:tab pos="6300788" algn="l"/>
                <a:tab pos="7200900" algn="l"/>
                <a:tab pos="8101013" algn="l"/>
                <a:tab pos="9001125" algn="l"/>
                <a:tab pos="9901238" algn="l"/>
              </a:tabLst>
            </a:pPr>
            <a:r>
              <a:rPr lang="en-US" altLang="es-CL">
                <a:ea typeface="ＭＳ Ｐゴシック" panose="020B0600070205080204" pitchFamily="34" charset="-128"/>
              </a:rPr>
              <a:t>Nosotros necesitamos determinar el orden y orientacion relativos de los contig, para esto usamos los forward-reverse restrains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1"/>
              <a:t>What is it?</a:t>
            </a:r>
            <a:r>
              <a:rPr lang="en-US"/>
              <a:t> A bacteriophage (virus that attacks bacteria) containing a single circle of DNA.</a:t>
            </a:r>
          </a:p>
          <a:p>
            <a:r>
              <a:rPr lang="en-US" b="1"/>
              <a:t>Why was it sequenced? </a:t>
            </a:r>
            <a:r>
              <a:rPr lang="en-US"/>
              <a:t>This was the first DNA-based genome to be sequenced.</a:t>
            </a:r>
          </a:p>
          <a:p>
            <a:r>
              <a:rPr lang="en-US" b="1"/>
              <a:t>Who sequenced it?</a:t>
            </a:r>
            <a:r>
              <a:rPr lang="en-US"/>
              <a:t> Fred Sanger and his team at the Medical Research Council Laboratory of Molecular Biology in Cambridge, UK.</a:t>
            </a:r>
          </a:p>
          <a:p>
            <a:r>
              <a:rPr lang="en-US" b="1"/>
              <a:t>How many bases?</a:t>
            </a:r>
            <a:r>
              <a:rPr lang="en-US"/>
              <a:t> 5,386 </a:t>
            </a:r>
          </a:p>
          <a:p>
            <a:r>
              <a:rPr lang="en-US" b="1"/>
              <a:t>How many chromosomes?</a:t>
            </a:r>
            <a:r>
              <a:rPr lang="en-US"/>
              <a:t> 1 (single circular chromosome)</a:t>
            </a:r>
          </a:p>
        </p:txBody>
      </p:sp>
      <p:sp>
        <p:nvSpPr>
          <p:cNvPr id="4" name="Marcador de número de diapositiva 3"/>
          <p:cNvSpPr>
            <a:spLocks noGrp="1"/>
          </p:cNvSpPr>
          <p:nvPr>
            <p:ph type="sldNum" sz="quarter" idx="5"/>
          </p:nvPr>
        </p:nvSpPr>
        <p:spPr/>
        <p:txBody>
          <a:bodyPr/>
          <a:lstStyle/>
          <a:p>
            <a:fld id="{2B7ED0B2-8A40-46AB-ADD9-47034D007444}" type="slidenum">
              <a:rPr lang="es-MX" smtClean="0"/>
              <a:t>4</a:t>
            </a:fld>
            <a:endParaRPr lang="es-MX"/>
          </a:p>
        </p:txBody>
      </p:sp>
    </p:spTree>
    <p:extLst>
      <p:ext uri="{BB962C8B-B14F-4D97-AF65-F5344CB8AC3E}">
        <p14:creationId xmlns:p14="http://schemas.microsoft.com/office/powerpoint/2010/main" val="17500058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CF745A69-67BE-4834-9C64-E9663B14CD6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pPr>
            <a:fld id="{16F91578-BDF4-4971-9663-E646472116E3}" type="slidenum">
              <a:rPr lang="en-US" altLang="es-CL"/>
              <a:pPr eaLnBrk="1" hangingPunct="1">
                <a:spcBef>
                  <a:spcPct val="0"/>
                </a:spcBef>
              </a:pPr>
              <a:t>47</a:t>
            </a:fld>
            <a:endParaRPr lang="en-US" altLang="es-CL"/>
          </a:p>
        </p:txBody>
      </p:sp>
      <p:sp>
        <p:nvSpPr>
          <p:cNvPr id="50179" name="Rectangle 2">
            <a:extLst>
              <a:ext uri="{FF2B5EF4-FFF2-40B4-BE49-F238E27FC236}">
                <a16:creationId xmlns:a16="http://schemas.microsoft.com/office/drawing/2014/main" id="{C7EE813F-B29A-423C-AB85-82D69960741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80" name="Rectangle 3">
            <a:extLst>
              <a:ext uri="{FF2B5EF4-FFF2-40B4-BE49-F238E27FC236}">
                <a16:creationId xmlns:a16="http://schemas.microsoft.com/office/drawing/2014/main" id="{42F11722-D5E0-49E8-90DC-7F470A96E92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s-ES_tradnl" altLang="es-CL">
              <a:ea typeface="ＭＳ Ｐゴシック" panose="020B0600070205080204" pitchFamily="34"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23F2A2FA-3BB0-4C7C-8B8D-D1C77F9A1E1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pPr>
            <a:fld id="{0244A2C7-8C31-4106-8ADE-3789AB65FAE3}" type="slidenum">
              <a:rPr lang="en-US" altLang="es-CL"/>
              <a:pPr eaLnBrk="1" hangingPunct="1">
                <a:spcBef>
                  <a:spcPct val="0"/>
                </a:spcBef>
              </a:pPr>
              <a:t>49</a:t>
            </a:fld>
            <a:endParaRPr lang="en-US" altLang="es-CL"/>
          </a:p>
        </p:txBody>
      </p:sp>
      <p:sp>
        <p:nvSpPr>
          <p:cNvPr id="53251" name="Rectangle 2">
            <a:extLst>
              <a:ext uri="{FF2B5EF4-FFF2-40B4-BE49-F238E27FC236}">
                <a16:creationId xmlns:a16="http://schemas.microsoft.com/office/drawing/2014/main" id="{F82BC442-42EC-45E8-A8C4-B8F49A62E53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2" name="Rectangle 3">
            <a:extLst>
              <a:ext uri="{FF2B5EF4-FFF2-40B4-BE49-F238E27FC236}">
                <a16:creationId xmlns:a16="http://schemas.microsoft.com/office/drawing/2014/main" id="{6B85903E-3769-4001-9190-0189A92F12F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s-ES_tradnl" altLang="es-CL">
              <a:ea typeface="ＭＳ Ｐゴシック" panose="020B0600070205080204" pitchFamily="34" charset="-128"/>
            </a:endParaRPr>
          </a:p>
          <a:p>
            <a:pPr eaLnBrk="1" hangingPunct="1">
              <a:spcBef>
                <a:spcPct val="0"/>
              </a:spcBef>
            </a:pPr>
            <a:r>
              <a:rPr lang="es-ES_tradnl" altLang="es-CL">
                <a:ea typeface="ＭＳ Ｐゴシック" panose="020B0600070205080204" pitchFamily="34" charset="-128"/>
              </a:rPr>
              <a:t>En el ejemplo I es el contig repetido, el cual presenta evidencia de estar cerca del contig II y III, la solución mostrada  consiste en duplicar el contig I y de esta forma resolver la ambigüedad.</a:t>
            </a:r>
          </a:p>
          <a:p>
            <a:pPr eaLnBrk="1" hangingPunct="1">
              <a:spcBef>
                <a:spcPct val="0"/>
              </a:spcBef>
            </a:pPr>
            <a:endParaRPr lang="es-ES_tradnl" altLang="es-CL">
              <a:ea typeface="ＭＳ Ｐゴシック" panose="020B0600070205080204" pitchFamily="34"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788A173-D550-4F45-ABD4-B15150121A6D}"/>
              </a:ext>
            </a:extLst>
          </p:cNvPr>
          <p:cNvSpPr>
            <a:spLocks noGrp="1" noChangeArrowheads="1"/>
          </p:cNvSpPr>
          <p:nvPr>
            <p:ph type="sldNum" sz="quarter" idx="5"/>
          </p:nvPr>
        </p:nvSpPr>
        <p:spPr>
          <a:ln/>
        </p:spPr>
        <p:txBody>
          <a:bodyPr/>
          <a:lstStyle/>
          <a:p>
            <a:fld id="{C1721855-580B-4248-B33D-FA0D2664D5B1}" type="slidenum">
              <a:rPr lang="es-CL" altLang="es-MX"/>
              <a:pPr/>
              <a:t>50</a:t>
            </a:fld>
            <a:endParaRPr lang="es-CL" altLang="es-MX"/>
          </a:p>
        </p:txBody>
      </p:sp>
      <p:sp>
        <p:nvSpPr>
          <p:cNvPr id="141314" name="Rectangle 2">
            <a:extLst>
              <a:ext uri="{FF2B5EF4-FFF2-40B4-BE49-F238E27FC236}">
                <a16:creationId xmlns:a16="http://schemas.microsoft.com/office/drawing/2014/main" id="{D16F130D-9596-482F-B223-73B1F2CC0EFC}"/>
              </a:ext>
            </a:extLst>
          </p:cNvPr>
          <p:cNvSpPr>
            <a:spLocks noGrp="1" noRot="1" noChangeAspect="1" noChangeArrowheads="1" noTextEdit="1"/>
          </p:cNvSpPr>
          <p:nvPr>
            <p:ph type="sldImg"/>
          </p:nvPr>
        </p:nvSpPr>
        <p:spPr>
          <a:ln/>
        </p:spPr>
      </p:sp>
      <p:sp>
        <p:nvSpPr>
          <p:cNvPr id="141315" name="Rectangle 3">
            <a:extLst>
              <a:ext uri="{FF2B5EF4-FFF2-40B4-BE49-F238E27FC236}">
                <a16:creationId xmlns:a16="http://schemas.microsoft.com/office/drawing/2014/main" id="{2B7CB711-D538-45E8-8AD4-0DB20BFD2A2C}"/>
              </a:ext>
            </a:extLst>
          </p:cNvPr>
          <p:cNvSpPr>
            <a:spLocks noGrp="1" noChangeArrowheads="1"/>
          </p:cNvSpPr>
          <p:nvPr>
            <p:ph type="body" idx="1"/>
          </p:nvPr>
        </p:nvSpPr>
        <p:spPr/>
        <p:txBody>
          <a:bodyPr/>
          <a:lstStyle/>
          <a:p>
            <a:endParaRPr lang="en-US" altLang="es-MX"/>
          </a:p>
        </p:txBody>
      </p:sp>
    </p:spTree>
    <p:extLst>
      <p:ext uri="{BB962C8B-B14F-4D97-AF65-F5344CB8AC3E}">
        <p14:creationId xmlns:p14="http://schemas.microsoft.com/office/powerpoint/2010/main" val="3801026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1"/>
              <a:t>What is it? </a:t>
            </a:r>
            <a:r>
              <a:rPr lang="en-US"/>
              <a:t>A non-moving rod-shaped bacterium that causes meningitis.</a:t>
            </a:r>
          </a:p>
          <a:p>
            <a:r>
              <a:rPr lang="en-US" b="1"/>
              <a:t>Why was it sequenced? </a:t>
            </a:r>
            <a:r>
              <a:rPr lang="en-US"/>
              <a:t>This was the first bacteria to be sequenced.</a:t>
            </a:r>
          </a:p>
          <a:p>
            <a:r>
              <a:rPr lang="en-US" b="1"/>
              <a:t>Who sequenced it? </a:t>
            </a:r>
            <a:r>
              <a:rPr lang="en-US"/>
              <a:t>Craig Venter and his team at The Institute for Genomic Research in Rockville, Maryland, USA.</a:t>
            </a:r>
          </a:p>
          <a:p>
            <a:r>
              <a:rPr lang="en-US" b="1"/>
              <a:t>How many bases? </a:t>
            </a:r>
            <a:r>
              <a:rPr lang="en-US"/>
              <a:t>1.8 million </a:t>
            </a:r>
          </a:p>
          <a:p>
            <a:r>
              <a:rPr lang="en-US" b="1"/>
              <a:t>How many chromosomes?</a:t>
            </a:r>
            <a:r>
              <a:rPr lang="en-US"/>
              <a:t> 1 circular chromosome</a:t>
            </a:r>
          </a:p>
        </p:txBody>
      </p:sp>
      <p:sp>
        <p:nvSpPr>
          <p:cNvPr id="4" name="Marcador de número de diapositiva 3"/>
          <p:cNvSpPr>
            <a:spLocks noGrp="1"/>
          </p:cNvSpPr>
          <p:nvPr>
            <p:ph type="sldNum" sz="quarter" idx="5"/>
          </p:nvPr>
        </p:nvSpPr>
        <p:spPr/>
        <p:txBody>
          <a:bodyPr/>
          <a:lstStyle/>
          <a:p>
            <a:fld id="{2B7ED0B2-8A40-46AB-ADD9-47034D007444}" type="slidenum">
              <a:rPr lang="es-MX" smtClean="0"/>
              <a:t>5</a:t>
            </a:fld>
            <a:endParaRPr lang="es-MX"/>
          </a:p>
        </p:txBody>
      </p:sp>
    </p:spTree>
    <p:extLst>
      <p:ext uri="{BB962C8B-B14F-4D97-AF65-F5344CB8AC3E}">
        <p14:creationId xmlns:p14="http://schemas.microsoft.com/office/powerpoint/2010/main" val="603355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1"/>
              <a:t>What is it? </a:t>
            </a:r>
            <a:r>
              <a:rPr lang="en-US"/>
              <a:t>A heat-loving, methane-producing, single-celled organism.</a:t>
            </a:r>
          </a:p>
          <a:p>
            <a:r>
              <a:rPr lang="en-US" b="1"/>
              <a:t>Why was it sequenced? </a:t>
            </a:r>
            <a:r>
              <a:rPr lang="en-US"/>
              <a:t>This was the first archaeon to be sequenced.</a:t>
            </a:r>
          </a:p>
          <a:p>
            <a:r>
              <a:rPr lang="en-US" b="1"/>
              <a:t>Who sequenced it?</a:t>
            </a:r>
            <a:r>
              <a:rPr lang="en-US"/>
              <a:t> Craig Venter and his team at The Institute for Genomic Research in Rockville, Maryland, USA.</a:t>
            </a:r>
          </a:p>
          <a:p>
            <a:r>
              <a:rPr lang="en-US" b="1"/>
              <a:t>How many bases?</a:t>
            </a:r>
            <a:r>
              <a:rPr lang="en-US"/>
              <a:t> 1.7 million </a:t>
            </a:r>
          </a:p>
          <a:p>
            <a:r>
              <a:rPr lang="en-US" b="1"/>
              <a:t>How many chromosomes?</a:t>
            </a:r>
            <a:r>
              <a:rPr lang="en-US"/>
              <a:t> 1 circular chromosome</a:t>
            </a:r>
          </a:p>
        </p:txBody>
      </p:sp>
      <p:sp>
        <p:nvSpPr>
          <p:cNvPr id="4" name="Marcador de número de diapositiva 3"/>
          <p:cNvSpPr>
            <a:spLocks noGrp="1"/>
          </p:cNvSpPr>
          <p:nvPr>
            <p:ph type="sldNum" sz="quarter" idx="5"/>
          </p:nvPr>
        </p:nvSpPr>
        <p:spPr/>
        <p:txBody>
          <a:bodyPr/>
          <a:lstStyle/>
          <a:p>
            <a:fld id="{2B7ED0B2-8A40-46AB-ADD9-47034D007444}" type="slidenum">
              <a:rPr lang="es-MX" smtClean="0"/>
              <a:t>6</a:t>
            </a:fld>
            <a:endParaRPr lang="es-MX"/>
          </a:p>
        </p:txBody>
      </p:sp>
    </p:spTree>
    <p:extLst>
      <p:ext uri="{BB962C8B-B14F-4D97-AF65-F5344CB8AC3E}">
        <p14:creationId xmlns:p14="http://schemas.microsoft.com/office/powerpoint/2010/main" val="1686390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1"/>
              <a:t>What is it?</a:t>
            </a:r>
            <a:r>
              <a:rPr lang="en-US"/>
              <a:t> A species of yeast used in winemaking, baking and brewing.</a:t>
            </a:r>
          </a:p>
          <a:p>
            <a:r>
              <a:rPr lang="en-US" b="1"/>
              <a:t>Why was it sequenced? </a:t>
            </a:r>
            <a:r>
              <a:rPr lang="en-US"/>
              <a:t>This was the first fungi to be sequenced.</a:t>
            </a:r>
          </a:p>
          <a:p>
            <a:r>
              <a:rPr lang="en-US" b="1"/>
              <a:t>Who sequenced it?</a:t>
            </a:r>
            <a:r>
              <a:rPr lang="en-US"/>
              <a:t> The International Collaboration for the Yeast Genome Sequencing.</a:t>
            </a:r>
          </a:p>
          <a:p>
            <a:r>
              <a:rPr lang="en-US" b="1"/>
              <a:t>How many bases?</a:t>
            </a:r>
            <a:r>
              <a:rPr lang="en-US"/>
              <a:t> 12.1 million </a:t>
            </a:r>
          </a:p>
          <a:p>
            <a:r>
              <a:rPr lang="en-US" b="1"/>
              <a:t>How many chromosomes?</a:t>
            </a:r>
            <a:r>
              <a:rPr lang="en-US"/>
              <a:t> 32</a:t>
            </a:r>
          </a:p>
        </p:txBody>
      </p:sp>
      <p:sp>
        <p:nvSpPr>
          <p:cNvPr id="4" name="Marcador de número de diapositiva 3"/>
          <p:cNvSpPr>
            <a:spLocks noGrp="1"/>
          </p:cNvSpPr>
          <p:nvPr>
            <p:ph type="sldNum" sz="quarter" idx="5"/>
          </p:nvPr>
        </p:nvSpPr>
        <p:spPr/>
        <p:txBody>
          <a:bodyPr/>
          <a:lstStyle/>
          <a:p>
            <a:fld id="{2B7ED0B2-8A40-46AB-ADD9-47034D007444}" type="slidenum">
              <a:rPr lang="es-MX" smtClean="0"/>
              <a:t>7</a:t>
            </a:fld>
            <a:endParaRPr lang="es-MX"/>
          </a:p>
        </p:txBody>
      </p:sp>
    </p:spTree>
    <p:extLst>
      <p:ext uri="{BB962C8B-B14F-4D97-AF65-F5344CB8AC3E}">
        <p14:creationId xmlns:p14="http://schemas.microsoft.com/office/powerpoint/2010/main" val="2187716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1"/>
              <a:t>What is it? </a:t>
            </a:r>
            <a:r>
              <a:rPr lang="en-US"/>
              <a:t>A free-living, transparent worm about 1 mm in length that lives in the soil. </a:t>
            </a:r>
          </a:p>
          <a:p>
            <a:r>
              <a:rPr lang="en-US" b="1"/>
              <a:t>Why was it sequenced? </a:t>
            </a:r>
            <a:r>
              <a:rPr lang="en-US"/>
              <a:t>This was the first animal to be sequenced.</a:t>
            </a:r>
          </a:p>
          <a:p>
            <a:r>
              <a:rPr lang="en-US" b="1"/>
              <a:t>Who sequenced it? </a:t>
            </a:r>
            <a:r>
              <a:rPr lang="en-US"/>
              <a:t>The Genome Institute at Washington University, USA, and the Wellcome Trust Sanger Institute, Cambridge, UK.</a:t>
            </a:r>
          </a:p>
          <a:p>
            <a:r>
              <a:rPr lang="en-US" b="1"/>
              <a:t>How many bases? </a:t>
            </a:r>
            <a:r>
              <a:rPr lang="en-US"/>
              <a:t>100 million</a:t>
            </a:r>
          </a:p>
          <a:p>
            <a:r>
              <a:rPr lang="en-US" b="1"/>
              <a:t>How many chromsomes? </a:t>
            </a:r>
            <a:r>
              <a:rPr lang="en-US"/>
              <a:t>12 in hermaphrodites and 11 in males.</a:t>
            </a:r>
          </a:p>
          <a:p>
            <a:endParaRPr lang="en-US"/>
          </a:p>
        </p:txBody>
      </p:sp>
      <p:sp>
        <p:nvSpPr>
          <p:cNvPr id="4" name="Marcador de número de diapositiva 3"/>
          <p:cNvSpPr>
            <a:spLocks noGrp="1"/>
          </p:cNvSpPr>
          <p:nvPr>
            <p:ph type="sldNum" sz="quarter" idx="5"/>
          </p:nvPr>
        </p:nvSpPr>
        <p:spPr/>
        <p:txBody>
          <a:bodyPr/>
          <a:lstStyle/>
          <a:p>
            <a:fld id="{2B7ED0B2-8A40-46AB-ADD9-47034D007444}" type="slidenum">
              <a:rPr lang="es-MX" smtClean="0"/>
              <a:t>8</a:t>
            </a:fld>
            <a:endParaRPr lang="es-MX"/>
          </a:p>
        </p:txBody>
      </p:sp>
    </p:spTree>
    <p:extLst>
      <p:ext uri="{BB962C8B-B14F-4D97-AF65-F5344CB8AC3E}">
        <p14:creationId xmlns:p14="http://schemas.microsoft.com/office/powerpoint/2010/main" val="4080194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2B7ED0B2-8A40-46AB-ADD9-47034D007444}" type="slidenum">
              <a:rPr lang="es-MX" smtClean="0"/>
              <a:t>9</a:t>
            </a:fld>
            <a:endParaRPr lang="es-MX"/>
          </a:p>
        </p:txBody>
      </p:sp>
    </p:spTree>
    <p:extLst>
      <p:ext uri="{BB962C8B-B14F-4D97-AF65-F5344CB8AC3E}">
        <p14:creationId xmlns:p14="http://schemas.microsoft.com/office/powerpoint/2010/main" val="2080835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2B7ED0B2-8A40-46AB-ADD9-47034D007444}" type="slidenum">
              <a:rPr lang="es-MX" smtClean="0"/>
              <a:t>11</a:t>
            </a:fld>
            <a:endParaRPr lang="es-MX"/>
          </a:p>
        </p:txBody>
      </p:sp>
    </p:spTree>
    <p:extLst>
      <p:ext uri="{BB962C8B-B14F-4D97-AF65-F5344CB8AC3E}">
        <p14:creationId xmlns:p14="http://schemas.microsoft.com/office/powerpoint/2010/main" val="1818331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2B7ED0B2-8A40-46AB-ADD9-47034D007444}" type="slidenum">
              <a:rPr lang="es-MX" smtClean="0"/>
              <a:t>12</a:t>
            </a:fld>
            <a:endParaRPr lang="es-MX"/>
          </a:p>
        </p:txBody>
      </p:sp>
    </p:spTree>
    <p:extLst>
      <p:ext uri="{BB962C8B-B14F-4D97-AF65-F5344CB8AC3E}">
        <p14:creationId xmlns:p14="http://schemas.microsoft.com/office/powerpoint/2010/main" val="2419893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83F0A96B-55EB-46DD-9EC2-E0E861C58436}" type="datetime1">
              <a:rPr lang="en-US" smtClean="0"/>
              <a:t>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3481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1D83ADBB-D7A0-4427-B8D2-F20DEA8FAC0B}" type="datetime1">
              <a:rPr lang="en-US" smtClean="0"/>
              <a:t>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381673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54697F1-E2F9-4871-A668-16D99750F688}" type="datetime1">
              <a:rPr lang="en-US" smtClean="0"/>
              <a:t>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‹Nº›</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0880486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fld id="{D9B1F7BC-BD77-4767-BFB3-9F43A5485C64}" type="datetime1">
              <a:rPr lang="en-US" smtClean="0"/>
              <a:t>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4335038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fld id="{E2505639-9137-44BA-AC62-D4E2245C0293}" type="datetime1">
              <a:rPr lang="en-US" smtClean="0"/>
              <a:t>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‹Nº›</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3520194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s-ES"/>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fld id="{3302BD78-60F6-4422-B4D3-3586EB6CDE99}" type="datetime1">
              <a:rPr lang="en-US" smtClean="0"/>
              <a:t>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42623430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41C5178-A72D-4209-AD21-0DCF9BC32A59}" type="datetime1">
              <a:rPr lang="en-US" smtClean="0"/>
              <a:t>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0833005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E81B648-4BD5-4DD4-9334-E8F50DABF97B}" type="datetime1">
              <a:rPr lang="en-US" smtClean="0"/>
              <a:t>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4662797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ítulo y viñetas">
    <p:spTree>
      <p:nvGrpSpPr>
        <p:cNvPr id="1" name=""/>
        <p:cNvGrpSpPr/>
        <p:nvPr/>
      </p:nvGrpSpPr>
      <p:grpSpPr>
        <a:xfrm>
          <a:off x="0" y="0"/>
          <a:ext cx="0" cy="0"/>
          <a:chOff x="0" y="0"/>
          <a:chExt cx="0" cy="0"/>
        </a:xfrm>
      </p:grpSpPr>
      <p:sp>
        <p:nvSpPr>
          <p:cNvPr id="56" name="Texto del título"/>
          <p:cNvSpPr txBox="1">
            <a:spLocks noGrp="1"/>
          </p:cNvSpPr>
          <p:nvPr>
            <p:ph type="title"/>
          </p:nvPr>
        </p:nvSpPr>
        <p:spPr>
          <a:prstGeom prst="rect">
            <a:avLst/>
          </a:prstGeom>
        </p:spPr>
        <p:txBody>
          <a:bodyPr/>
          <a:lstStyle/>
          <a:p>
            <a:r>
              <a:t>Texto del título</a:t>
            </a:r>
          </a:p>
        </p:txBody>
      </p:sp>
      <p:sp>
        <p:nvSpPr>
          <p:cNvPr id="57" name="Nivel de texto 1…"/>
          <p:cNvSpPr txBox="1">
            <a:spLocks noGrp="1"/>
          </p:cNvSpPr>
          <p:nvPr>
            <p:ph type="body" idx="1"/>
          </p:nvPr>
        </p:nvSpPr>
        <p:spPr>
          <a:prstGeom prst="rect">
            <a:avLst/>
          </a:prstGeom>
        </p:spPr>
        <p:txBody>
          <a:bodyPr/>
          <a:lstStyle/>
          <a:p>
            <a:r>
              <a:t>Nivel de texto 1</a:t>
            </a:r>
          </a:p>
          <a:p>
            <a:pPr lvl="1"/>
            <a:r>
              <a:t>Nivel de texto 2</a:t>
            </a:r>
          </a:p>
          <a:p>
            <a:pPr lvl="2"/>
            <a:r>
              <a:t>Nivel de texto 3</a:t>
            </a:r>
          </a:p>
          <a:p>
            <a:pPr lvl="3"/>
            <a:r>
              <a:t>Nivel de texto 4</a:t>
            </a:r>
          </a:p>
          <a:p>
            <a:pPr lvl="4"/>
            <a:r>
              <a:t>Nivel de texto 5</a:t>
            </a:r>
          </a:p>
        </p:txBody>
      </p:sp>
      <p:sp>
        <p:nvSpPr>
          <p:cNvPr id="58"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404814167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178C1DD-E358-45E3-AF14-E295EB991131}" type="datetime1">
              <a:rPr lang="en-US" smtClean="0"/>
              <a:t>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43204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CA00B752-DB6E-4F7F-9B21-8BF01602AF6A}" type="datetime1">
              <a:rPr lang="en-US" smtClean="0"/>
              <a:t>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569420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E021BC59-7677-4F29-A388-F821AB4CB907}" type="datetime1">
              <a:rPr lang="en-US" smtClean="0"/>
              <a:t>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214839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60CE21AB-D86E-4720-B9EE-A01AE63C9416}" type="datetime1">
              <a:rPr lang="en-US" smtClean="0"/>
              <a:t>1/8/2020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555712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B198B1C-72D9-486E-816F-DDAB20B00C0A}" type="datetime1">
              <a:rPr lang="en-US" smtClean="0"/>
              <a:t>1/8/2020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054073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F05754-71B2-4739-95B8-42075C399295}" type="datetime1">
              <a:rPr lang="en-US" smtClean="0"/>
              <a:t>1/8/2020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037521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F4712778-7619-42A9-998A-B51000BE90F9}" type="datetime1">
              <a:rPr lang="en-US" smtClean="0"/>
              <a:t>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586810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8386749-0481-40DE-8FED-6405E8C5DFF2}" type="datetime1">
              <a:rPr lang="en-US" smtClean="0"/>
              <a:t>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875343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61CB8E29-F7F2-4B1E-9144-8D131575DC2A}" type="datetime1">
              <a:rPr lang="en-US" smtClean="0"/>
              <a:t>1/8/2020</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968854139"/>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5" r:id="rId17"/>
  </p:sldLayoutIdLst>
  <p:hf sldNum="0" hdr="0" ftr="0" dt="0"/>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tiff"/><Relationship Id="rId11" Type="http://schemas.microsoft.com/office/2007/relationships/hdphoto" Target="../media/hdphoto2.wdp"/><Relationship Id="rId5" Type="http://schemas.openxmlformats.org/officeDocument/2006/relationships/image" Target="../media/image3.jp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hyperlink" Target="http://www.researcherid.com/rid/J-6429-2012"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25.tiff"/><Relationship Id="rId7" Type="http://schemas.openxmlformats.org/officeDocument/2006/relationships/image" Target="../media/image29.tiff"/><Relationship Id="rId2" Type="http://schemas.openxmlformats.org/officeDocument/2006/relationships/image" Target="../media/image24.tiff"/><Relationship Id="rId1" Type="http://schemas.openxmlformats.org/officeDocument/2006/relationships/slideLayout" Target="../slideLayouts/slideLayout17.xml"/><Relationship Id="rId6" Type="http://schemas.openxmlformats.org/officeDocument/2006/relationships/image" Target="../media/image28.tiff"/><Relationship Id="rId5" Type="http://schemas.openxmlformats.org/officeDocument/2006/relationships/image" Target="../media/image27.jpeg"/><Relationship Id="rId4" Type="http://schemas.openxmlformats.org/officeDocument/2006/relationships/image" Target="../media/image26.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rlopezcano.blogspot.com/2019/02/preguntas-tareas-deinvestigacion-e.html"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4.jpeg"/></Relationships>
</file>

<file path=ppt/slides/_rels/slide3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7.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7.emf"/><Relationship Id="rId5" Type="http://schemas.openxmlformats.org/officeDocument/2006/relationships/oleObject" Target="../embeddings/oleObject1.bin"/><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54.jpeg"/><Relationship Id="rId4" Type="http://schemas.openxmlformats.org/officeDocument/2006/relationships/image" Target="../media/image53.jpe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8" Type="http://schemas.openxmlformats.org/officeDocument/2006/relationships/image" Target="../media/image14.jpg"/><Relationship Id="rId13" Type="http://schemas.openxmlformats.org/officeDocument/2006/relationships/image" Target="../media/image20.jpg"/><Relationship Id="rId3" Type="http://schemas.openxmlformats.org/officeDocument/2006/relationships/image" Target="../media/image9.png"/><Relationship Id="rId7" Type="http://schemas.openxmlformats.org/officeDocument/2006/relationships/image" Target="../media/image13.jpg"/><Relationship Id="rId12"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12.jpg"/><Relationship Id="rId11" Type="http://schemas.openxmlformats.org/officeDocument/2006/relationships/image" Target="../media/image18.jpg"/><Relationship Id="rId5" Type="http://schemas.openxmlformats.org/officeDocument/2006/relationships/image" Target="../media/image11.jpg"/><Relationship Id="rId10" Type="http://schemas.openxmlformats.org/officeDocument/2006/relationships/image" Target="../media/image17.jpg"/><Relationship Id="rId4" Type="http://schemas.openxmlformats.org/officeDocument/2006/relationships/image" Target="../media/image15.jpg"/><Relationship Id="rId9"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98696AA0-6170-4FAF-B239-819C85FB6C28}"/>
              </a:ext>
            </a:extLst>
          </p:cNvPr>
          <p:cNvSpPr txBox="1"/>
          <p:nvPr/>
        </p:nvSpPr>
        <p:spPr>
          <a:xfrm>
            <a:off x="174172" y="721292"/>
            <a:ext cx="10537372" cy="1015663"/>
          </a:xfrm>
          <a:prstGeom prst="rect">
            <a:avLst/>
          </a:prstGeom>
          <a:noFill/>
        </p:spPr>
        <p:txBody>
          <a:bodyPr wrap="square" rtlCol="0">
            <a:spAutoFit/>
          </a:bodyPr>
          <a:lstStyle/>
          <a:p>
            <a:pPr algn="ctr"/>
            <a:r>
              <a:rPr lang="es-CL" sz="30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Secuenciación de genomas (</a:t>
            </a:r>
            <a:r>
              <a:rPr lang="es-CL" sz="3000" b="1" i="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 novo</a:t>
            </a:r>
            <a:r>
              <a:rPr lang="es-CL" sz="30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referencia). Transcriptómica y Metagenómica.</a:t>
            </a:r>
            <a:endParaRPr lang="es-MX" sz="30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1" name="CuadroTexto 10">
            <a:extLst>
              <a:ext uri="{FF2B5EF4-FFF2-40B4-BE49-F238E27FC236}">
                <a16:creationId xmlns:a16="http://schemas.microsoft.com/office/drawing/2014/main" id="{82708FEE-84D6-4723-BCE0-AF38C3374034}"/>
              </a:ext>
            </a:extLst>
          </p:cNvPr>
          <p:cNvSpPr txBox="1"/>
          <p:nvPr/>
        </p:nvSpPr>
        <p:spPr>
          <a:xfrm>
            <a:off x="174171" y="0"/>
            <a:ext cx="4333238" cy="461665"/>
          </a:xfrm>
          <a:prstGeom prst="rect">
            <a:avLst/>
          </a:prstGeom>
          <a:noFill/>
        </p:spPr>
        <p:txBody>
          <a:bodyPr wrap="none" rtlCol="0">
            <a:spAutoFit/>
          </a:bodyPr>
          <a:lstStyle/>
          <a:p>
            <a:pPr fontAlgn="base"/>
            <a:r>
              <a:rPr lang="es-MX" sz="2400" b="1"/>
              <a:t>Workshop UAustral: Sesión 3</a:t>
            </a:r>
          </a:p>
        </p:txBody>
      </p:sp>
      <p:pic>
        <p:nvPicPr>
          <p:cNvPr id="13" name="Imagen 12" descr="Imagen que contiene dibujo&#10;&#10;Descripción generada automáticamente">
            <a:extLst>
              <a:ext uri="{FF2B5EF4-FFF2-40B4-BE49-F238E27FC236}">
                <a16:creationId xmlns:a16="http://schemas.microsoft.com/office/drawing/2014/main" id="{1B7C4052-7009-410A-8AEA-CE594142141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827" b="89981" l="8772" r="90000">
                        <a14:foregroundMark x1="9298" y1="13295" x2="10000" y2="23892"/>
                        <a14:foregroundMark x1="10000" y1="23892" x2="20000" y2="23314"/>
                        <a14:foregroundMark x1="20000" y1="23314" x2="18070" y2="12717"/>
                        <a14:foregroundMark x1="18070" y1="12717" x2="8772" y2="13873"/>
                        <a14:foregroundMark x1="12982" y1="13873" x2="13158" y2="15607"/>
                        <a14:foregroundMark x1="29649" y1="15029" x2="36316" y2="21773"/>
                        <a14:foregroundMark x1="36667" y1="15029" x2="28421" y2="21773"/>
                        <a14:foregroundMark x1="28421" y1="21773" x2="27193" y2="22351"/>
                        <a14:foregroundMark x1="47018" y1="13487" x2="54211" y2="22929"/>
                        <a14:foregroundMark x1="51930" y1="16956" x2="44737" y2="22736"/>
                        <a14:foregroundMark x1="17895" y1="34875" x2="12105" y2="41426"/>
                        <a14:foregroundMark x1="12105" y1="36416" x2="18246" y2="43738"/>
                      </a14:backgroundRemoval>
                    </a14:imgEffect>
                  </a14:imgLayer>
                </a14:imgProps>
              </a:ext>
            </a:extLst>
          </a:blip>
          <a:stretch>
            <a:fillRect/>
          </a:stretch>
        </p:blipFill>
        <p:spPr>
          <a:xfrm>
            <a:off x="13623657" y="1805679"/>
            <a:ext cx="5212080" cy="4745736"/>
          </a:xfrm>
          <a:prstGeom prst="rect">
            <a:avLst/>
          </a:prstGeom>
        </p:spPr>
      </p:pic>
      <p:pic>
        <p:nvPicPr>
          <p:cNvPr id="19" name="Imagen 18">
            <a:extLst>
              <a:ext uri="{FF2B5EF4-FFF2-40B4-BE49-F238E27FC236}">
                <a16:creationId xmlns:a16="http://schemas.microsoft.com/office/drawing/2014/main" id="{9367B8DE-F507-45FD-925B-606D9D42BF05}"/>
              </a:ext>
            </a:extLst>
          </p:cNvPr>
          <p:cNvPicPr>
            <a:picLocks noChangeAspect="1"/>
          </p:cNvPicPr>
          <p:nvPr/>
        </p:nvPicPr>
        <p:blipFill>
          <a:blip r:embed="rId4"/>
          <a:stretch>
            <a:fillRect/>
          </a:stretch>
        </p:blipFill>
        <p:spPr>
          <a:xfrm>
            <a:off x="10404776" y="230832"/>
            <a:ext cx="1613053" cy="1843489"/>
          </a:xfrm>
          <a:prstGeom prst="rect">
            <a:avLst/>
          </a:prstGeom>
        </p:spPr>
      </p:pic>
      <p:sp>
        <p:nvSpPr>
          <p:cNvPr id="3" name="CuadroTexto 2">
            <a:extLst>
              <a:ext uri="{FF2B5EF4-FFF2-40B4-BE49-F238E27FC236}">
                <a16:creationId xmlns:a16="http://schemas.microsoft.com/office/drawing/2014/main" id="{76D4FF02-EE76-4899-9887-54D10ECE6041}"/>
              </a:ext>
            </a:extLst>
          </p:cNvPr>
          <p:cNvSpPr txBox="1"/>
          <p:nvPr/>
        </p:nvSpPr>
        <p:spPr>
          <a:xfrm>
            <a:off x="4395442" y="518713"/>
            <a:ext cx="1350050" cy="400110"/>
          </a:xfrm>
          <a:prstGeom prst="rect">
            <a:avLst/>
          </a:prstGeom>
          <a:noFill/>
        </p:spPr>
        <p:txBody>
          <a:bodyPr wrap="none" rtlCol="0">
            <a:spAutoFit/>
          </a:bodyPr>
          <a:lstStyle/>
          <a:p>
            <a:r>
              <a:rPr lang="es-CL" sz="200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bacterianos</a:t>
            </a:r>
            <a:endParaRPr lang="es-MX" sz="200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6" name="CuadroTexto 15">
            <a:extLst>
              <a:ext uri="{FF2B5EF4-FFF2-40B4-BE49-F238E27FC236}">
                <a16:creationId xmlns:a16="http://schemas.microsoft.com/office/drawing/2014/main" id="{9014DE8F-C50A-4DB4-AF50-7810E15012AD}"/>
              </a:ext>
            </a:extLst>
          </p:cNvPr>
          <p:cNvSpPr txBox="1"/>
          <p:nvPr/>
        </p:nvSpPr>
        <p:spPr>
          <a:xfrm>
            <a:off x="3406183" y="2180783"/>
            <a:ext cx="3484224" cy="461665"/>
          </a:xfrm>
          <a:prstGeom prst="rect">
            <a:avLst/>
          </a:prstGeom>
          <a:noFill/>
        </p:spPr>
        <p:txBody>
          <a:bodyPr wrap="none" rtlCol="0">
            <a:spAutoFit/>
          </a:bodyPr>
          <a:lstStyle/>
          <a:p>
            <a:r>
              <a:rPr lang="es-CL" sz="2400" b="1">
                <a:latin typeface="Times New Roman" panose="02020603050405020304" pitchFamily="18" charset="0"/>
                <a:cs typeface="Times New Roman" panose="02020603050405020304" pitchFamily="18" charset="0"/>
              </a:rPr>
              <a:t>Dr. Jonathan Maldonado</a:t>
            </a:r>
          </a:p>
        </p:txBody>
      </p:sp>
      <p:pic>
        <p:nvPicPr>
          <p:cNvPr id="20" name="Imagen 19" descr="Imagen que contiene hombre, pared, persona, interior&#10;&#10;Descripción generada automáticamente">
            <a:extLst>
              <a:ext uri="{FF2B5EF4-FFF2-40B4-BE49-F238E27FC236}">
                <a16:creationId xmlns:a16="http://schemas.microsoft.com/office/drawing/2014/main" id="{2BDE6491-6337-4A7D-A760-98DEF2BBBF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89954" y="2960112"/>
            <a:ext cx="1950720" cy="1463040"/>
          </a:xfrm>
          <a:prstGeom prst="rect">
            <a:avLst/>
          </a:prstGeom>
        </p:spPr>
      </p:pic>
      <p:pic>
        <p:nvPicPr>
          <p:cNvPr id="21" name="Picture 12" descr="A picture containing vector graphics&#10;&#10;Description generated with high confidence">
            <a:extLst>
              <a:ext uri="{FF2B5EF4-FFF2-40B4-BE49-F238E27FC236}">
                <a16:creationId xmlns:a16="http://schemas.microsoft.com/office/drawing/2014/main" id="{BDCE3AD5-6481-4F1E-9B56-CF583B624F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2801" y="5275912"/>
            <a:ext cx="1744789" cy="1486740"/>
          </a:xfrm>
          <a:prstGeom prst="rect">
            <a:avLst/>
          </a:prstGeom>
        </p:spPr>
      </p:pic>
      <p:pic>
        <p:nvPicPr>
          <p:cNvPr id="22" name="Picture 3" descr="https://lh6.googleusercontent.com/VMFj5gLoLq1pLczrOhi7KSGNMexGAOZPrS0FJSwB3h47JrEL87ZNNX015ZYRkp3YgpFfwxvqovPTm6UiDWwPNQuiqrTEgfMw71qepvaUClIP3vaylGrebpItWm9A1bDu5NQNtL5ZXWXjx2npag">
            <a:extLst>
              <a:ext uri="{FF2B5EF4-FFF2-40B4-BE49-F238E27FC236}">
                <a16:creationId xmlns:a16="http://schemas.microsoft.com/office/drawing/2014/main" id="{00119A0B-9AE1-4563-8E09-8937853C56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89955" y="4532413"/>
            <a:ext cx="1950720" cy="63423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3" name="Picture 2" descr="http://www.theclinic.cl/wp-content/uploads/2015/03/logo-puc.jpg">
            <a:extLst>
              <a:ext uri="{FF2B5EF4-FFF2-40B4-BE49-F238E27FC236}">
                <a16:creationId xmlns:a16="http://schemas.microsoft.com/office/drawing/2014/main" id="{C6B7056C-A1D5-43EB-B83A-E3852455B84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272"/>
          <a:stretch/>
        </p:blipFill>
        <p:spPr bwMode="auto">
          <a:xfrm>
            <a:off x="5454416" y="5275911"/>
            <a:ext cx="1108998" cy="1452980"/>
          </a:xfrm>
          <a:prstGeom prst="rect">
            <a:avLst/>
          </a:prstGeom>
          <a:noFill/>
          <a:extLst>
            <a:ext uri="{909E8E84-426E-40DD-AFC4-6F175D3DCCD1}">
              <a14:hiddenFill xmlns:a14="http://schemas.microsoft.com/office/drawing/2010/main">
                <a:solidFill>
                  <a:srgbClr val="FFFFFF"/>
                </a:solidFill>
              </a14:hiddenFill>
            </a:ext>
          </a:extLst>
        </p:spPr>
      </p:pic>
      <p:sp>
        <p:nvSpPr>
          <p:cNvPr id="24" name="CuadroTexto 23">
            <a:extLst>
              <a:ext uri="{FF2B5EF4-FFF2-40B4-BE49-F238E27FC236}">
                <a16:creationId xmlns:a16="http://schemas.microsoft.com/office/drawing/2014/main" id="{A8B32CC9-AF30-4B2B-B577-DA576BECCCDE}"/>
              </a:ext>
            </a:extLst>
          </p:cNvPr>
          <p:cNvSpPr txBox="1"/>
          <p:nvPr/>
        </p:nvSpPr>
        <p:spPr>
          <a:xfrm>
            <a:off x="8021562" y="3691632"/>
            <a:ext cx="3562194" cy="523220"/>
          </a:xfrm>
          <a:prstGeom prst="rect">
            <a:avLst/>
          </a:prstGeom>
          <a:noFill/>
        </p:spPr>
        <p:txBody>
          <a:bodyPr wrap="none" rtlCol="0">
            <a:spAutoFit/>
          </a:bodyPr>
          <a:lstStyle/>
          <a:p>
            <a:pPr algn="ctr"/>
            <a:r>
              <a:rPr lang="es-CL" sz="2800" b="1">
                <a:latin typeface="Times New Roman" panose="02020603050405020304" pitchFamily="18" charset="0"/>
                <a:cs typeface="Times New Roman" panose="02020603050405020304" pitchFamily="18" charset="0"/>
              </a:rPr>
              <a:t>jomaldon@gmail.com</a:t>
            </a:r>
            <a:endParaRPr lang="es-CL" sz="2800">
              <a:latin typeface="Times New Roman" panose="02020603050405020304" pitchFamily="18" charset="0"/>
              <a:cs typeface="Times New Roman" panose="02020603050405020304" pitchFamily="18" charset="0"/>
            </a:endParaRPr>
          </a:p>
        </p:txBody>
      </p:sp>
      <p:pic>
        <p:nvPicPr>
          <p:cNvPr id="25" name="Imagen 24" descr="Imagen que contiene dibujo&#10;&#10;Descripción generada automáticamente">
            <a:extLst>
              <a:ext uri="{FF2B5EF4-FFF2-40B4-BE49-F238E27FC236}">
                <a16:creationId xmlns:a16="http://schemas.microsoft.com/office/drawing/2014/main" id="{D540AFFB-6297-4B35-8561-7F79A3846CB2}"/>
              </a:ext>
            </a:extLst>
          </p:cNvPr>
          <p:cNvPicPr>
            <a:picLocks noChangeAspect="1"/>
          </p:cNvPicPr>
          <p:nvPr/>
        </p:nvPicPr>
        <p:blipFill rotWithShape="1">
          <a:blip r:embed="rId2">
            <a:duotone>
              <a:prstClr val="black"/>
              <a:schemeClr val="accent2">
                <a:tint val="45000"/>
                <a:satMod val="400000"/>
              </a:schemeClr>
            </a:duotone>
            <a:extLst>
              <a:ext uri="{BEBA8EAE-BF5A-486C-A8C5-ECC9F3942E4B}">
                <a14:imgProps xmlns:a14="http://schemas.microsoft.com/office/drawing/2010/main">
                  <a14:imgLayer r:embed="rId3">
                    <a14:imgEffect>
                      <a14:backgroundRemoval t="9827" b="89981" l="8772" r="90000">
                        <a14:foregroundMark x1="9298" y1="13295" x2="10000" y2="23892"/>
                        <a14:foregroundMark x1="10000" y1="23892" x2="20000" y2="23314"/>
                        <a14:foregroundMark x1="20000" y1="23314" x2="18070" y2="12717"/>
                        <a14:foregroundMark x1="18070" y1="12717" x2="8772" y2="13873"/>
                        <a14:foregroundMark x1="12982" y1="13873" x2="13158" y2="15607"/>
                        <a14:foregroundMark x1="29649" y1="15029" x2="36316" y2="21773"/>
                        <a14:foregroundMark x1="36667" y1="15029" x2="28421" y2="21773"/>
                        <a14:foregroundMark x1="28421" y1="21773" x2="27193" y2="22351"/>
                        <a14:foregroundMark x1="47018" y1="13487" x2="54211" y2="22929"/>
                        <a14:foregroundMark x1="51930" y1="16956" x2="44737" y2="22736"/>
                        <a14:foregroundMark x1="17895" y1="34875" x2="12105" y2="41426"/>
                        <a14:foregroundMark x1="12105" y1="36416" x2="18246" y2="43738"/>
                      </a14:backgroundRemoval>
                    </a14:imgEffect>
                  </a14:imgLayer>
                </a14:imgProps>
              </a:ext>
            </a:extLst>
          </a:blip>
          <a:srcRect l="6405" t="8483" r="77588" b="72113"/>
          <a:stretch/>
        </p:blipFill>
        <p:spPr>
          <a:xfrm>
            <a:off x="9308751" y="2837811"/>
            <a:ext cx="834264" cy="920886"/>
          </a:xfrm>
          <a:prstGeom prst="rect">
            <a:avLst/>
          </a:prstGeom>
        </p:spPr>
      </p:pic>
      <p:pic>
        <p:nvPicPr>
          <p:cNvPr id="26" name="Imagen 25" descr="Imagen que contiene dibujo&#10;&#10;Descripción generada automáticamente">
            <a:extLst>
              <a:ext uri="{FF2B5EF4-FFF2-40B4-BE49-F238E27FC236}">
                <a16:creationId xmlns:a16="http://schemas.microsoft.com/office/drawing/2014/main" id="{97FB1FFE-D152-4CB9-8BCA-822FD980C325}"/>
              </a:ext>
            </a:extLst>
          </p:cNvPr>
          <p:cNvPicPr>
            <a:picLocks noChangeAspect="1"/>
          </p:cNvPicPr>
          <p:nvPr/>
        </p:nvPicPr>
        <p:blipFill rotWithShape="1">
          <a:blip r:embed="rId2">
            <a:duotone>
              <a:prstClr val="black"/>
              <a:schemeClr val="accent2">
                <a:tint val="45000"/>
                <a:satMod val="400000"/>
              </a:schemeClr>
            </a:duotone>
            <a:extLst>
              <a:ext uri="{BEBA8EAE-BF5A-486C-A8C5-ECC9F3942E4B}">
                <a14:imgProps xmlns:a14="http://schemas.microsoft.com/office/drawing/2010/main">
                  <a14:imgLayer r:embed="rId3">
                    <a14:imgEffect>
                      <a14:backgroundRemoval t="9827" b="89981" l="8772" r="90000">
                        <a14:foregroundMark x1="9298" y1="13295" x2="10000" y2="23892"/>
                        <a14:foregroundMark x1="10000" y1="23892" x2="20000" y2="23314"/>
                        <a14:foregroundMark x1="20000" y1="23314" x2="18070" y2="12717"/>
                        <a14:foregroundMark x1="18070" y1="12717" x2="8772" y2="13873"/>
                        <a14:foregroundMark x1="12982" y1="13873" x2="13158" y2="15607"/>
                        <a14:foregroundMark x1="29649" y1="15029" x2="36316" y2="21773"/>
                        <a14:foregroundMark x1="36667" y1="15029" x2="28421" y2="21773"/>
                        <a14:foregroundMark x1="28421" y1="21773" x2="27193" y2="22351"/>
                        <a14:foregroundMark x1="47018" y1="13487" x2="54211" y2="22929"/>
                        <a14:foregroundMark x1="51930" y1="16956" x2="44737" y2="22736"/>
                        <a14:foregroundMark x1="17895" y1="34875" x2="12105" y2="41426"/>
                        <a14:foregroundMark x1="12105" y1="36416" x2="18246" y2="43738"/>
                      </a14:backgroundRemoval>
                    </a14:imgEffect>
                  </a14:imgLayer>
                </a14:imgProps>
              </a:ext>
            </a:extLst>
          </a:blip>
          <a:srcRect l="23224" t="9728" r="60267" b="72379"/>
          <a:stretch/>
        </p:blipFill>
        <p:spPr>
          <a:xfrm>
            <a:off x="10335501" y="4644113"/>
            <a:ext cx="860458" cy="849119"/>
          </a:xfrm>
          <a:prstGeom prst="rect">
            <a:avLst/>
          </a:prstGeom>
        </p:spPr>
      </p:pic>
      <p:sp>
        <p:nvSpPr>
          <p:cNvPr id="27" name="Rectángulo 26">
            <a:extLst>
              <a:ext uri="{FF2B5EF4-FFF2-40B4-BE49-F238E27FC236}">
                <a16:creationId xmlns:a16="http://schemas.microsoft.com/office/drawing/2014/main" id="{CC3E544B-0888-4FEF-98D6-EFDABE93880A}"/>
              </a:ext>
            </a:extLst>
          </p:cNvPr>
          <p:cNvSpPr/>
          <p:nvPr/>
        </p:nvSpPr>
        <p:spPr>
          <a:xfrm>
            <a:off x="3905417" y="2571258"/>
            <a:ext cx="2614818" cy="369332"/>
          </a:xfrm>
          <a:prstGeom prst="rect">
            <a:avLst/>
          </a:prstGeom>
        </p:spPr>
        <p:txBody>
          <a:bodyPr wrap="none">
            <a:spAutoFit/>
          </a:bodyPr>
          <a:lstStyle/>
          <a:p>
            <a:r>
              <a:rPr lang="es-MX">
                <a:latin typeface="Times New Roman" panose="02020603050405020304" pitchFamily="18" charset="0"/>
                <a:cs typeface="Times New Roman" panose="02020603050405020304" pitchFamily="18" charset="0"/>
                <a:hlinkClick r:id="rId9"/>
              </a:rPr>
              <a:t>Researcherid J-6429-2012</a:t>
            </a:r>
            <a:endParaRPr lang="es-MX">
              <a:latin typeface="Times New Roman" panose="02020603050405020304" pitchFamily="18" charset="0"/>
              <a:cs typeface="Times New Roman" panose="02020603050405020304" pitchFamily="18" charset="0"/>
            </a:endParaRPr>
          </a:p>
        </p:txBody>
      </p:sp>
      <p:sp>
        <p:nvSpPr>
          <p:cNvPr id="28" name="Rectángulo 27">
            <a:extLst>
              <a:ext uri="{FF2B5EF4-FFF2-40B4-BE49-F238E27FC236}">
                <a16:creationId xmlns:a16="http://schemas.microsoft.com/office/drawing/2014/main" id="{B5B1A6E1-9635-41AA-AEF9-836FC70F0682}"/>
              </a:ext>
            </a:extLst>
          </p:cNvPr>
          <p:cNvSpPr/>
          <p:nvPr/>
        </p:nvSpPr>
        <p:spPr>
          <a:xfrm>
            <a:off x="9995327" y="5622176"/>
            <a:ext cx="1540806" cy="369332"/>
          </a:xfrm>
          <a:prstGeom prst="rect">
            <a:avLst/>
          </a:prstGeom>
        </p:spPr>
        <p:txBody>
          <a:bodyPr wrap="none">
            <a:spAutoFit/>
          </a:bodyPr>
          <a:lstStyle/>
          <a:p>
            <a:pPr algn="ctr"/>
            <a:r>
              <a:rPr lang="es-CL" b="1">
                <a:latin typeface="Times New Roman" panose="02020603050405020304" pitchFamily="18" charset="0"/>
                <a:cs typeface="Times New Roman" panose="02020603050405020304" pitchFamily="18" charset="0"/>
              </a:rPr>
              <a:t>@JM_bioinfo</a:t>
            </a:r>
            <a:endParaRPr lang="es-MX" b="1">
              <a:latin typeface="Times New Roman" panose="02020603050405020304" pitchFamily="18" charset="0"/>
              <a:cs typeface="Times New Roman" panose="02020603050405020304" pitchFamily="18" charset="0"/>
            </a:endParaRPr>
          </a:p>
        </p:txBody>
      </p:sp>
      <p:sp>
        <p:nvSpPr>
          <p:cNvPr id="29" name="Rectángulo 28">
            <a:extLst>
              <a:ext uri="{FF2B5EF4-FFF2-40B4-BE49-F238E27FC236}">
                <a16:creationId xmlns:a16="http://schemas.microsoft.com/office/drawing/2014/main" id="{822790D2-A954-4351-AE96-8B8A46F3D05A}"/>
              </a:ext>
            </a:extLst>
          </p:cNvPr>
          <p:cNvSpPr/>
          <p:nvPr/>
        </p:nvSpPr>
        <p:spPr>
          <a:xfrm>
            <a:off x="8235412" y="5605552"/>
            <a:ext cx="1120820" cy="369332"/>
          </a:xfrm>
          <a:prstGeom prst="rect">
            <a:avLst/>
          </a:prstGeom>
        </p:spPr>
        <p:txBody>
          <a:bodyPr wrap="none">
            <a:spAutoFit/>
          </a:bodyPr>
          <a:lstStyle/>
          <a:p>
            <a:pPr algn="ctr"/>
            <a:r>
              <a:rPr lang="es-CL" b="1">
                <a:latin typeface="Times New Roman" panose="02020603050405020304" pitchFamily="18" charset="0"/>
                <a:cs typeface="Times New Roman" panose="02020603050405020304" pitchFamily="18" charset="0"/>
              </a:rPr>
              <a:t>jomaldon</a:t>
            </a:r>
            <a:endParaRPr lang="es-MX" b="1">
              <a:latin typeface="Times New Roman" panose="02020603050405020304" pitchFamily="18" charset="0"/>
              <a:cs typeface="Times New Roman" panose="02020603050405020304" pitchFamily="18" charset="0"/>
            </a:endParaRPr>
          </a:p>
        </p:txBody>
      </p:sp>
      <p:pic>
        <p:nvPicPr>
          <p:cNvPr id="30" name="Picture 2" descr="Resultado de imagen para github logo blue">
            <a:extLst>
              <a:ext uri="{FF2B5EF4-FFF2-40B4-BE49-F238E27FC236}">
                <a16:creationId xmlns:a16="http://schemas.microsoft.com/office/drawing/2014/main" id="{76C25FC0-F85F-4826-8CD4-9407029158E0}"/>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778" b="98667" l="3556" r="97778">
                        <a14:foregroundMark x1="44000" y1="37333" x2="40444" y2="46667"/>
                        <a14:foregroundMark x1="40444" y1="46667" x2="42222" y2="56444"/>
                        <a14:foregroundMark x1="42222" y1="56444" x2="52444" y2="56444"/>
                        <a14:foregroundMark x1="52444" y1="56444" x2="56889" y2="47556"/>
                        <a14:foregroundMark x1="56889" y1="47556" x2="52889" y2="39111"/>
                        <a14:foregroundMark x1="52889" y1="39111" x2="48889" y2="38667"/>
                        <a14:foregroundMark x1="34222" y1="28000" x2="31111" y2="47556"/>
                        <a14:foregroundMark x1="31111" y1="47556" x2="35111" y2="56000"/>
                        <a14:foregroundMark x1="35111" y1="56000" x2="45333" y2="58667"/>
                        <a14:foregroundMark x1="45333" y1="58667" x2="56000" y2="58222"/>
                        <a14:foregroundMark x1="56000" y1="58222" x2="64889" y2="52000"/>
                        <a14:foregroundMark x1="64889" y1="52000" x2="67111" y2="42667"/>
                        <a14:foregroundMark x1="67111" y1="42667" x2="66222" y2="33778"/>
                        <a14:foregroundMark x1="66222" y1="33778" x2="58222" y2="28444"/>
                        <a14:foregroundMark x1="58222" y1="28444" x2="37333" y2="32889"/>
                        <a14:foregroundMark x1="37333" y1="32889" x2="36000" y2="31556"/>
                        <a14:foregroundMark x1="48889" y1="60444" x2="44000" y2="68444"/>
                        <a14:foregroundMark x1="44000" y1="68444" x2="42667" y2="77333"/>
                        <a14:foregroundMark x1="63556" y1="7111" x2="44444" y2="5333"/>
                        <a14:foregroundMark x1="44444" y1="5333" x2="34667" y2="6222"/>
                        <a14:foregroundMark x1="34667" y1="6222" x2="25778" y2="11111"/>
                        <a14:foregroundMark x1="25778" y1="11111" x2="18222" y2="17778"/>
                        <a14:foregroundMark x1="18222" y1="17778" x2="8889" y2="36444"/>
                        <a14:foregroundMark x1="8889" y1="36444" x2="6222" y2="48000"/>
                        <a14:foregroundMark x1="6222" y1="48000" x2="12444" y2="69333"/>
                        <a14:foregroundMark x1="12444" y1="69333" x2="24889" y2="86667"/>
                        <a14:foregroundMark x1="24889" y1="86667" x2="33778" y2="90222"/>
                        <a14:foregroundMark x1="33778" y1="90222" x2="56889" y2="91556"/>
                        <a14:foregroundMark x1="56889" y1="91556" x2="68889" y2="90667"/>
                        <a14:foregroundMark x1="68889" y1="90667" x2="84444" y2="76889"/>
                        <a14:foregroundMark x1="84444" y1="76889" x2="92889" y2="55111"/>
                        <a14:foregroundMark x1="92889" y1="55111" x2="94667" y2="31556"/>
                        <a14:foregroundMark x1="94667" y1="31556" x2="88000" y2="18667"/>
                        <a14:foregroundMark x1="88000" y1="18667" x2="59111" y2="6667"/>
                        <a14:foregroundMark x1="59111" y1="6667" x2="59111" y2="6667"/>
                        <a14:foregroundMark x1="7111" y1="31556" x2="6222" y2="65778"/>
                        <a14:foregroundMark x1="55111" y1="1778" x2="44000" y2="1778"/>
                        <a14:foregroundMark x1="44000" y1="1778" x2="42222" y2="2667"/>
                        <a14:foregroundMark x1="90667" y1="29333" x2="94222" y2="63556"/>
                        <a14:foregroundMark x1="61333" y1="93333" x2="48889" y2="96444"/>
                        <a14:foregroundMark x1="48889" y1="96444" x2="31556" y2="90222"/>
                        <a14:foregroundMark x1="31556" y1="90222" x2="31556" y2="90222"/>
                        <a14:foregroundMark x1="4444" y1="62667" x2="3556" y2="36000"/>
                        <a14:foregroundMark x1="59111" y1="95111" x2="35111" y2="92889"/>
                        <a14:foregroundMark x1="97778" y1="41333" x2="96444" y2="55556"/>
                        <a14:foregroundMark x1="54667" y1="98667" x2="45778" y2="98222"/>
                        <a14:backgroundMark x1="45333" y1="19111" x2="32444" y2="16444"/>
                        <a14:backgroundMark x1="32444" y1="16444" x2="25333" y2="21778"/>
                        <a14:backgroundMark x1="25333" y1="21778" x2="21333" y2="30222"/>
                        <a14:backgroundMark x1="21333" y1="30222" x2="20889" y2="40000"/>
                        <a14:backgroundMark x1="20889" y1="40000" x2="15111" y2="48444"/>
                        <a14:backgroundMark x1="15111" y1="48444" x2="17778" y2="58222"/>
                        <a14:backgroundMark x1="17778" y1="58222" x2="25778" y2="65333"/>
                        <a14:backgroundMark x1="25778" y1="65333" x2="36000" y2="81333"/>
                        <a14:backgroundMark x1="36000" y1="81333" x2="41065" y2="84096"/>
                        <a14:backgroundMark x1="58673" y1="85111" x2="79111" y2="72000"/>
                        <a14:backgroundMark x1="79111" y1="72000" x2="77333" y2="61333"/>
                        <a14:backgroundMark x1="77333" y1="61333" x2="84902" y2="46993"/>
                        <a14:backgroundMark x1="84554" y1="43651" x2="78667" y2="35556"/>
                        <a14:backgroundMark x1="78667" y1="35556" x2="76889" y2="26667"/>
                        <a14:backgroundMark x1="76889" y1="26667" x2="67556" y2="16000"/>
                        <a14:backgroundMark x1="67556" y1="16000" x2="56000" y2="15111"/>
                        <a14:backgroundMark x1="56000" y1="15111" x2="47556" y2="19111"/>
                        <a14:backgroundMark x1="47556" y1="19111" x2="47556" y2="19111"/>
                      </a14:backgroundRemoval>
                    </a14:imgEffect>
                    <a14:imgEffect>
                      <a14:colorTemperature colorTemp="11200"/>
                    </a14:imgEffect>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37885" y="4574276"/>
            <a:ext cx="918955" cy="918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2015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2B6E27F0-5F26-4DDE-A101-CA578A2809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7388" y="15040"/>
            <a:ext cx="8277225" cy="666750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3FE95A6F-49CA-4070-A250-61984FE214F0}"/>
              </a:ext>
            </a:extLst>
          </p:cNvPr>
          <p:cNvSpPr txBox="1"/>
          <p:nvPr/>
        </p:nvSpPr>
        <p:spPr>
          <a:xfrm>
            <a:off x="6385143" y="5775158"/>
            <a:ext cx="809837" cy="369332"/>
          </a:xfrm>
          <a:prstGeom prst="rect">
            <a:avLst/>
          </a:prstGeom>
          <a:noFill/>
        </p:spPr>
        <p:txBody>
          <a:bodyPr wrap="none" rtlCol="0">
            <a:spAutoFit/>
          </a:bodyPr>
          <a:lstStyle/>
          <a:p>
            <a:r>
              <a:rPr lang="es-CL"/>
              <a:t>10Mb</a:t>
            </a:r>
            <a:endParaRPr lang="es-MX"/>
          </a:p>
        </p:txBody>
      </p:sp>
      <p:sp>
        <p:nvSpPr>
          <p:cNvPr id="7" name="CuadroTexto 6">
            <a:extLst>
              <a:ext uri="{FF2B5EF4-FFF2-40B4-BE49-F238E27FC236}">
                <a16:creationId xmlns:a16="http://schemas.microsoft.com/office/drawing/2014/main" id="{6C89C5EB-868D-48F1-A2CF-13B978468EF8}"/>
              </a:ext>
            </a:extLst>
          </p:cNvPr>
          <p:cNvSpPr txBox="1"/>
          <p:nvPr/>
        </p:nvSpPr>
        <p:spPr>
          <a:xfrm>
            <a:off x="3457737" y="3777916"/>
            <a:ext cx="569387" cy="369332"/>
          </a:xfrm>
          <a:prstGeom prst="rect">
            <a:avLst/>
          </a:prstGeom>
          <a:noFill/>
        </p:spPr>
        <p:txBody>
          <a:bodyPr wrap="none" rtlCol="0">
            <a:spAutoFit/>
          </a:bodyPr>
          <a:lstStyle/>
          <a:p>
            <a:r>
              <a:rPr lang="es-CL"/>
              <a:t>100</a:t>
            </a:r>
            <a:endParaRPr lang="es-MX"/>
          </a:p>
        </p:txBody>
      </p:sp>
      <p:sp>
        <p:nvSpPr>
          <p:cNvPr id="8" name="CuadroTexto 7">
            <a:extLst>
              <a:ext uri="{FF2B5EF4-FFF2-40B4-BE49-F238E27FC236}">
                <a16:creationId xmlns:a16="http://schemas.microsoft.com/office/drawing/2014/main" id="{908775EE-D1C7-4110-8C16-BE842BC26243}"/>
              </a:ext>
            </a:extLst>
          </p:cNvPr>
          <p:cNvSpPr txBox="1"/>
          <p:nvPr/>
        </p:nvSpPr>
        <p:spPr>
          <a:xfrm>
            <a:off x="3457737" y="1848351"/>
            <a:ext cx="889987" cy="369332"/>
          </a:xfrm>
          <a:prstGeom prst="rect">
            <a:avLst/>
          </a:prstGeom>
          <a:noFill/>
        </p:spPr>
        <p:txBody>
          <a:bodyPr wrap="none" rtlCol="0">
            <a:spAutoFit/>
          </a:bodyPr>
          <a:lstStyle/>
          <a:p>
            <a:r>
              <a:rPr lang="es-CL"/>
              <a:t>10.000</a:t>
            </a:r>
            <a:endParaRPr lang="es-MX"/>
          </a:p>
        </p:txBody>
      </p:sp>
      <p:sp>
        <p:nvSpPr>
          <p:cNvPr id="9" name="CuadroTexto 8">
            <a:extLst>
              <a:ext uri="{FF2B5EF4-FFF2-40B4-BE49-F238E27FC236}">
                <a16:creationId xmlns:a16="http://schemas.microsoft.com/office/drawing/2014/main" id="{24AEC62C-B4AA-481E-BC68-C1AF62FA21F5}"/>
              </a:ext>
            </a:extLst>
          </p:cNvPr>
          <p:cNvSpPr txBox="1"/>
          <p:nvPr/>
        </p:nvSpPr>
        <p:spPr>
          <a:xfrm>
            <a:off x="3457737" y="793082"/>
            <a:ext cx="1018227" cy="369332"/>
          </a:xfrm>
          <a:prstGeom prst="rect">
            <a:avLst/>
          </a:prstGeom>
          <a:noFill/>
        </p:spPr>
        <p:txBody>
          <a:bodyPr wrap="none" rtlCol="0">
            <a:spAutoFit/>
          </a:bodyPr>
          <a:lstStyle/>
          <a:p>
            <a:r>
              <a:rPr lang="es-CL"/>
              <a:t>100.000</a:t>
            </a:r>
            <a:endParaRPr lang="es-MX"/>
          </a:p>
        </p:txBody>
      </p:sp>
      <p:sp>
        <p:nvSpPr>
          <p:cNvPr id="10" name="CuadroTexto 9">
            <a:extLst>
              <a:ext uri="{FF2B5EF4-FFF2-40B4-BE49-F238E27FC236}">
                <a16:creationId xmlns:a16="http://schemas.microsoft.com/office/drawing/2014/main" id="{060914D2-089F-4138-98BA-3198335E8447}"/>
              </a:ext>
            </a:extLst>
          </p:cNvPr>
          <p:cNvSpPr txBox="1"/>
          <p:nvPr/>
        </p:nvSpPr>
        <p:spPr>
          <a:xfrm>
            <a:off x="7740383" y="5775158"/>
            <a:ext cx="671979" cy="369332"/>
          </a:xfrm>
          <a:prstGeom prst="rect">
            <a:avLst/>
          </a:prstGeom>
          <a:noFill/>
        </p:spPr>
        <p:txBody>
          <a:bodyPr wrap="none" rtlCol="0">
            <a:spAutoFit/>
          </a:bodyPr>
          <a:lstStyle/>
          <a:p>
            <a:r>
              <a:rPr lang="es-CL"/>
              <a:t>1Gb</a:t>
            </a:r>
            <a:endParaRPr lang="es-MX"/>
          </a:p>
        </p:txBody>
      </p:sp>
      <p:sp>
        <p:nvSpPr>
          <p:cNvPr id="11" name="Rectángulo 10">
            <a:extLst>
              <a:ext uri="{FF2B5EF4-FFF2-40B4-BE49-F238E27FC236}">
                <a16:creationId xmlns:a16="http://schemas.microsoft.com/office/drawing/2014/main" id="{E7D62370-1958-4A32-9940-7C364E32B8E2}"/>
              </a:ext>
            </a:extLst>
          </p:cNvPr>
          <p:cNvSpPr/>
          <p:nvPr/>
        </p:nvSpPr>
        <p:spPr>
          <a:xfrm>
            <a:off x="5848074" y="1848351"/>
            <a:ext cx="1146284" cy="1580649"/>
          </a:xfrm>
          <a:custGeom>
            <a:avLst/>
            <a:gdLst>
              <a:gd name="connsiteX0" fmla="*/ 0 w 1146284"/>
              <a:gd name="connsiteY0" fmla="*/ 0 h 1580649"/>
              <a:gd name="connsiteX1" fmla="*/ 573142 w 1146284"/>
              <a:gd name="connsiteY1" fmla="*/ 0 h 1580649"/>
              <a:gd name="connsiteX2" fmla="*/ 1146284 w 1146284"/>
              <a:gd name="connsiteY2" fmla="*/ 0 h 1580649"/>
              <a:gd name="connsiteX3" fmla="*/ 1146284 w 1146284"/>
              <a:gd name="connsiteY3" fmla="*/ 526883 h 1580649"/>
              <a:gd name="connsiteX4" fmla="*/ 1146284 w 1146284"/>
              <a:gd name="connsiteY4" fmla="*/ 1069572 h 1580649"/>
              <a:gd name="connsiteX5" fmla="*/ 1146284 w 1146284"/>
              <a:gd name="connsiteY5" fmla="*/ 1580649 h 1580649"/>
              <a:gd name="connsiteX6" fmla="*/ 607531 w 1146284"/>
              <a:gd name="connsiteY6" fmla="*/ 1580649 h 1580649"/>
              <a:gd name="connsiteX7" fmla="*/ 0 w 1146284"/>
              <a:gd name="connsiteY7" fmla="*/ 1580649 h 1580649"/>
              <a:gd name="connsiteX8" fmla="*/ 0 w 1146284"/>
              <a:gd name="connsiteY8" fmla="*/ 1085379 h 1580649"/>
              <a:gd name="connsiteX9" fmla="*/ 0 w 1146284"/>
              <a:gd name="connsiteY9" fmla="*/ 542689 h 1580649"/>
              <a:gd name="connsiteX10" fmla="*/ 0 w 1146284"/>
              <a:gd name="connsiteY10" fmla="*/ 0 h 158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6284" h="1580649" extrusionOk="0">
                <a:moveTo>
                  <a:pt x="0" y="0"/>
                </a:moveTo>
                <a:cubicBezTo>
                  <a:pt x="275671" y="-68514"/>
                  <a:pt x="429419" y="13615"/>
                  <a:pt x="573142" y="0"/>
                </a:cubicBezTo>
                <a:cubicBezTo>
                  <a:pt x="716865" y="-13615"/>
                  <a:pt x="881791" y="12227"/>
                  <a:pt x="1146284" y="0"/>
                </a:cubicBezTo>
                <a:cubicBezTo>
                  <a:pt x="1193576" y="250050"/>
                  <a:pt x="1095455" y="347729"/>
                  <a:pt x="1146284" y="526883"/>
                </a:cubicBezTo>
                <a:cubicBezTo>
                  <a:pt x="1197113" y="706037"/>
                  <a:pt x="1117078" y="875913"/>
                  <a:pt x="1146284" y="1069572"/>
                </a:cubicBezTo>
                <a:cubicBezTo>
                  <a:pt x="1175490" y="1263231"/>
                  <a:pt x="1115185" y="1367521"/>
                  <a:pt x="1146284" y="1580649"/>
                </a:cubicBezTo>
                <a:cubicBezTo>
                  <a:pt x="1024813" y="1623528"/>
                  <a:pt x="724327" y="1527437"/>
                  <a:pt x="607531" y="1580649"/>
                </a:cubicBezTo>
                <a:cubicBezTo>
                  <a:pt x="490735" y="1633861"/>
                  <a:pt x="160364" y="1576598"/>
                  <a:pt x="0" y="1580649"/>
                </a:cubicBezTo>
                <a:cubicBezTo>
                  <a:pt x="-12254" y="1439617"/>
                  <a:pt x="14413" y="1220128"/>
                  <a:pt x="0" y="1085379"/>
                </a:cubicBezTo>
                <a:cubicBezTo>
                  <a:pt x="-14413" y="950630"/>
                  <a:pt x="12461" y="754521"/>
                  <a:pt x="0" y="542689"/>
                </a:cubicBezTo>
                <a:cubicBezTo>
                  <a:pt x="-12461" y="330857"/>
                  <a:pt x="60364" y="202224"/>
                  <a:pt x="0" y="0"/>
                </a:cubicBezTo>
                <a:close/>
              </a:path>
            </a:pathLst>
          </a:custGeom>
          <a:noFill/>
          <a:ln>
            <a:extLst>
              <a:ext uri="{C807C97D-BFC1-408E-A445-0C87EB9F89A2}">
                <ask:lineSketchStyleProps xmlns:ask="http://schemas.microsoft.com/office/drawing/2018/sketchyshapes" sd="399823571">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CuadroTexto 11">
            <a:extLst>
              <a:ext uri="{FF2B5EF4-FFF2-40B4-BE49-F238E27FC236}">
                <a16:creationId xmlns:a16="http://schemas.microsoft.com/office/drawing/2014/main" id="{CC7608FE-3962-4DCE-99DE-DC0134B87578}"/>
              </a:ext>
            </a:extLst>
          </p:cNvPr>
          <p:cNvSpPr txBox="1"/>
          <p:nvPr/>
        </p:nvSpPr>
        <p:spPr>
          <a:xfrm>
            <a:off x="5771291" y="5775158"/>
            <a:ext cx="681597" cy="369332"/>
          </a:xfrm>
          <a:prstGeom prst="rect">
            <a:avLst/>
          </a:prstGeom>
          <a:noFill/>
        </p:spPr>
        <p:txBody>
          <a:bodyPr wrap="none" rtlCol="0">
            <a:spAutoFit/>
          </a:bodyPr>
          <a:lstStyle/>
          <a:p>
            <a:r>
              <a:rPr lang="es-CL"/>
              <a:t>1Mb</a:t>
            </a:r>
            <a:endParaRPr lang="es-MX"/>
          </a:p>
        </p:txBody>
      </p:sp>
      <p:sp>
        <p:nvSpPr>
          <p:cNvPr id="13" name="CuadroTexto 12">
            <a:extLst>
              <a:ext uri="{FF2B5EF4-FFF2-40B4-BE49-F238E27FC236}">
                <a16:creationId xmlns:a16="http://schemas.microsoft.com/office/drawing/2014/main" id="{E0F6BD94-686D-4870-A1DA-4675BBE4FAF2}"/>
              </a:ext>
            </a:extLst>
          </p:cNvPr>
          <p:cNvSpPr txBox="1"/>
          <p:nvPr/>
        </p:nvSpPr>
        <p:spPr>
          <a:xfrm>
            <a:off x="3457737" y="2759060"/>
            <a:ext cx="697627" cy="369332"/>
          </a:xfrm>
          <a:prstGeom prst="rect">
            <a:avLst/>
          </a:prstGeom>
          <a:noFill/>
        </p:spPr>
        <p:txBody>
          <a:bodyPr wrap="none" rtlCol="0">
            <a:spAutoFit/>
          </a:bodyPr>
          <a:lstStyle/>
          <a:p>
            <a:r>
              <a:rPr lang="es-CL"/>
              <a:t>1000</a:t>
            </a:r>
            <a:endParaRPr lang="es-MX"/>
          </a:p>
        </p:txBody>
      </p:sp>
      <p:sp>
        <p:nvSpPr>
          <p:cNvPr id="14" name="Rectángulo 13">
            <a:extLst>
              <a:ext uri="{FF2B5EF4-FFF2-40B4-BE49-F238E27FC236}">
                <a16:creationId xmlns:a16="http://schemas.microsoft.com/office/drawing/2014/main" id="{2DB36D41-7DA3-4CCD-93A0-B9FEEB532453}"/>
              </a:ext>
            </a:extLst>
          </p:cNvPr>
          <p:cNvSpPr/>
          <p:nvPr/>
        </p:nvSpPr>
        <p:spPr>
          <a:xfrm>
            <a:off x="6047921" y="3801979"/>
            <a:ext cx="6144079" cy="1200329"/>
          </a:xfrm>
          <a:prstGeom prst="rect">
            <a:avLst/>
          </a:prstGeom>
          <a:solidFill>
            <a:schemeClr val="bg1"/>
          </a:solidFill>
        </p:spPr>
        <p:txBody>
          <a:bodyPr wrap="square">
            <a:spAutoFit/>
          </a:bodyPr>
          <a:lstStyle/>
          <a:p>
            <a:pPr algn="ctr"/>
            <a:r>
              <a:rPr lang="en-US">
                <a:latin typeface="Times New Roman" panose="02020603050405020304" pitchFamily="18" charset="0"/>
                <a:cs typeface="Times New Roman" panose="02020603050405020304" pitchFamily="18" charset="0"/>
              </a:rPr>
              <a:t>The potential of this inestimable source of information has already allowed scientists to reconsider the fields of bacterial virulence, host–bacteria interactions, microbiologic diagnosis and human microbial ecology.</a:t>
            </a:r>
            <a:endParaRPr lang="es-MX">
              <a:latin typeface="Times New Roman" panose="02020603050405020304" pitchFamily="18" charset="0"/>
              <a:cs typeface="Times New Roman" panose="02020603050405020304" pitchFamily="18" charset="0"/>
            </a:endParaRPr>
          </a:p>
        </p:txBody>
      </p:sp>
      <p:sp>
        <p:nvSpPr>
          <p:cNvPr id="15" name="Rectángulo 14">
            <a:extLst>
              <a:ext uri="{FF2B5EF4-FFF2-40B4-BE49-F238E27FC236}">
                <a16:creationId xmlns:a16="http://schemas.microsoft.com/office/drawing/2014/main" id="{FC07B4C1-3D09-4EF0-8F73-F3253101B414}"/>
              </a:ext>
            </a:extLst>
          </p:cNvPr>
          <p:cNvSpPr/>
          <p:nvPr/>
        </p:nvSpPr>
        <p:spPr>
          <a:xfrm>
            <a:off x="1957387" y="6640341"/>
            <a:ext cx="8277225" cy="276999"/>
          </a:xfrm>
          <a:prstGeom prst="rect">
            <a:avLst/>
          </a:prstGeom>
          <a:solidFill>
            <a:schemeClr val="bg1"/>
          </a:solidFill>
        </p:spPr>
        <p:txBody>
          <a:bodyPr wrap="square">
            <a:spAutoFit/>
          </a:bodyPr>
          <a:lstStyle/>
          <a:p>
            <a:r>
              <a:rPr lang="es-MX" sz="1200"/>
              <a:t>https://saladi.shinyapps.io/Genome_size_vs_protein_count/</a:t>
            </a:r>
          </a:p>
        </p:txBody>
      </p:sp>
      <p:sp>
        <p:nvSpPr>
          <p:cNvPr id="16" name="CuadroTexto 15">
            <a:extLst>
              <a:ext uri="{FF2B5EF4-FFF2-40B4-BE49-F238E27FC236}">
                <a16:creationId xmlns:a16="http://schemas.microsoft.com/office/drawing/2014/main" id="{23A196EA-7F48-4A47-A303-E0F95020C6FB}"/>
              </a:ext>
            </a:extLst>
          </p:cNvPr>
          <p:cNvSpPr txBox="1"/>
          <p:nvPr/>
        </p:nvSpPr>
        <p:spPr>
          <a:xfrm>
            <a:off x="9506020" y="1992344"/>
            <a:ext cx="2367956" cy="1138773"/>
          </a:xfrm>
          <a:prstGeom prst="rect">
            <a:avLst/>
          </a:prstGeom>
          <a:noFill/>
        </p:spPr>
        <p:txBody>
          <a:bodyPr wrap="none" rtlCol="0">
            <a:spAutoFit/>
          </a:bodyPr>
          <a:lstStyle/>
          <a:p>
            <a:r>
              <a:rPr lang="es-CL"/>
              <a:t>372.683 organismos</a:t>
            </a:r>
          </a:p>
          <a:p>
            <a:r>
              <a:rPr lang="es-CL"/>
              <a:t>328.020 bacterias</a:t>
            </a:r>
          </a:p>
          <a:p>
            <a:endParaRPr lang="es-CL"/>
          </a:p>
          <a:p>
            <a:r>
              <a:rPr lang="es-CL" sz="1200"/>
              <a:t>*GoldDatabase Jan.2020</a:t>
            </a:r>
            <a:endParaRPr lang="es-MX" sz="1200"/>
          </a:p>
        </p:txBody>
      </p:sp>
      <p:sp>
        <p:nvSpPr>
          <p:cNvPr id="20" name="Rectángulo 19">
            <a:extLst>
              <a:ext uri="{FF2B5EF4-FFF2-40B4-BE49-F238E27FC236}">
                <a16:creationId xmlns:a16="http://schemas.microsoft.com/office/drawing/2014/main" id="{AB41AD66-A890-444B-98E4-1597782AFCFB}"/>
              </a:ext>
            </a:extLst>
          </p:cNvPr>
          <p:cNvSpPr/>
          <p:nvPr/>
        </p:nvSpPr>
        <p:spPr>
          <a:xfrm>
            <a:off x="6191494" y="4960122"/>
            <a:ext cx="6096000" cy="230832"/>
          </a:xfrm>
          <a:prstGeom prst="rect">
            <a:avLst/>
          </a:prstGeom>
        </p:spPr>
        <p:txBody>
          <a:bodyPr>
            <a:spAutoFit/>
          </a:bodyPr>
          <a:lstStyle/>
          <a:p>
            <a:r>
              <a:rPr lang="es-MX" sz="900"/>
              <a:t>https://www.sciencedirect.com/topics/biochemistry-genetics-and-molecular-biology/bacterial-genome</a:t>
            </a:r>
          </a:p>
        </p:txBody>
      </p:sp>
    </p:spTree>
    <p:extLst>
      <p:ext uri="{BB962C8B-B14F-4D97-AF65-F5344CB8AC3E}">
        <p14:creationId xmlns:p14="http://schemas.microsoft.com/office/powerpoint/2010/main" val="390352321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texto&#10;&#10;Descripción generada automáticamente">
            <a:extLst>
              <a:ext uri="{FF2B5EF4-FFF2-40B4-BE49-F238E27FC236}">
                <a16:creationId xmlns:a16="http://schemas.microsoft.com/office/drawing/2014/main" id="{A55C4B25-738D-443A-B285-8B66692CA947}"/>
              </a:ext>
            </a:extLst>
          </p:cNvPr>
          <p:cNvPicPr>
            <a:picLocks noChangeAspect="1"/>
          </p:cNvPicPr>
          <p:nvPr/>
        </p:nvPicPr>
        <p:blipFill>
          <a:blip r:embed="rId3"/>
          <a:stretch>
            <a:fillRect/>
          </a:stretch>
        </p:blipFill>
        <p:spPr>
          <a:xfrm>
            <a:off x="3385" y="0"/>
            <a:ext cx="12185230" cy="6858000"/>
          </a:xfrm>
          <a:prstGeom prst="rect">
            <a:avLst/>
          </a:prstGeom>
        </p:spPr>
      </p:pic>
      <p:sp>
        <p:nvSpPr>
          <p:cNvPr id="5" name="Rectángulo 4">
            <a:extLst>
              <a:ext uri="{FF2B5EF4-FFF2-40B4-BE49-F238E27FC236}">
                <a16:creationId xmlns:a16="http://schemas.microsoft.com/office/drawing/2014/main" id="{C9821342-A4F8-48C6-89DF-7D3D0311A374}"/>
              </a:ext>
            </a:extLst>
          </p:cNvPr>
          <p:cNvSpPr/>
          <p:nvPr/>
        </p:nvSpPr>
        <p:spPr>
          <a:xfrm>
            <a:off x="-1" y="6423410"/>
            <a:ext cx="12185229" cy="461665"/>
          </a:xfrm>
          <a:prstGeom prst="rect">
            <a:avLst/>
          </a:prstGeom>
        </p:spPr>
        <p:txBody>
          <a:bodyPr wrap="square">
            <a:spAutoFit/>
          </a:bodyPr>
          <a:lstStyle/>
          <a:p>
            <a:r>
              <a:rPr lang="en-US" sz="1200">
                <a:solidFill>
                  <a:schemeClr val="bg1"/>
                </a:solidFill>
              </a:rPr>
              <a:t>Wetterstrand KA. DNA Sequencing Costs: Data from the NHGRI Genome Sequencing Program (GSP) </a:t>
            </a:r>
          </a:p>
          <a:p>
            <a:r>
              <a:rPr lang="en-US" sz="1200">
                <a:solidFill>
                  <a:schemeClr val="bg1"/>
                </a:solidFill>
              </a:rPr>
              <a:t>Available at: www.genome.gov/sequencingcostsdata. Accessed [Jan-2020].</a:t>
            </a:r>
          </a:p>
        </p:txBody>
      </p:sp>
    </p:spTree>
    <p:extLst>
      <p:ext uri="{BB962C8B-B14F-4D97-AF65-F5344CB8AC3E}">
        <p14:creationId xmlns:p14="http://schemas.microsoft.com/office/powerpoint/2010/main" val="576793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magen que contiene texto&#10;&#10;Descripción generada automáticamente">
            <a:extLst>
              <a:ext uri="{FF2B5EF4-FFF2-40B4-BE49-F238E27FC236}">
                <a16:creationId xmlns:a16="http://schemas.microsoft.com/office/drawing/2014/main" id="{E89FBDCE-F4E6-4BEB-83B9-9992A37772B0}"/>
              </a:ext>
            </a:extLst>
          </p:cNvPr>
          <p:cNvPicPr>
            <a:picLocks noChangeAspect="1"/>
          </p:cNvPicPr>
          <p:nvPr/>
        </p:nvPicPr>
        <p:blipFill>
          <a:blip r:embed="rId3"/>
          <a:stretch>
            <a:fillRect/>
          </a:stretch>
        </p:blipFill>
        <p:spPr>
          <a:xfrm>
            <a:off x="0" y="0"/>
            <a:ext cx="12185230" cy="6858000"/>
          </a:xfrm>
          <a:prstGeom prst="rect">
            <a:avLst/>
          </a:prstGeom>
        </p:spPr>
      </p:pic>
      <p:sp>
        <p:nvSpPr>
          <p:cNvPr id="4" name="CuadroTexto 3">
            <a:extLst>
              <a:ext uri="{FF2B5EF4-FFF2-40B4-BE49-F238E27FC236}">
                <a16:creationId xmlns:a16="http://schemas.microsoft.com/office/drawing/2014/main" id="{AD454E2B-4AFD-4A53-9369-55878967C593}"/>
              </a:ext>
            </a:extLst>
          </p:cNvPr>
          <p:cNvSpPr txBox="1"/>
          <p:nvPr/>
        </p:nvSpPr>
        <p:spPr>
          <a:xfrm>
            <a:off x="2775285" y="1283369"/>
            <a:ext cx="1007007" cy="369332"/>
          </a:xfrm>
          <a:prstGeom prst="rect">
            <a:avLst/>
          </a:prstGeom>
          <a:noFill/>
        </p:spPr>
        <p:txBody>
          <a:bodyPr wrap="none" rtlCol="0">
            <a:spAutoFit/>
          </a:bodyPr>
          <a:lstStyle/>
          <a:p>
            <a:r>
              <a:rPr lang="es-CL" b="1">
                <a:ln w="10160">
                  <a:solidFill>
                    <a:schemeClr val="accent5"/>
                  </a:solidFill>
                  <a:prstDash val="solid"/>
                </a:ln>
                <a:solidFill>
                  <a:srgbClr val="FFFFFF"/>
                </a:solidFill>
                <a:effectLst>
                  <a:outerShdw blurRad="38100" dist="22860" dir="5400000" algn="tl" rotWithShape="0">
                    <a:srgbClr val="000000">
                      <a:alpha val="30000"/>
                    </a:srgbClr>
                  </a:outerShdw>
                </a:effectLst>
              </a:rPr>
              <a:t>Sanger</a:t>
            </a:r>
            <a:endParaRPr lang="es-MX"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5" name="CuadroTexto 4">
            <a:extLst>
              <a:ext uri="{FF2B5EF4-FFF2-40B4-BE49-F238E27FC236}">
                <a16:creationId xmlns:a16="http://schemas.microsoft.com/office/drawing/2014/main" id="{2969630A-F891-4CBE-912E-2DD9D5D775B3}"/>
              </a:ext>
            </a:extLst>
          </p:cNvPr>
          <p:cNvSpPr txBox="1"/>
          <p:nvPr/>
        </p:nvSpPr>
        <p:spPr>
          <a:xfrm>
            <a:off x="5111316" y="2542674"/>
            <a:ext cx="1061509" cy="923330"/>
          </a:xfrm>
          <a:prstGeom prst="rect">
            <a:avLst/>
          </a:prstGeom>
          <a:noFill/>
        </p:spPr>
        <p:txBody>
          <a:bodyPr wrap="none" rtlCol="0">
            <a:spAutoFit/>
          </a:bodyPr>
          <a:lstStyle/>
          <a:p>
            <a:r>
              <a:rPr lang="es-CL" b="1">
                <a:ln w="10160">
                  <a:solidFill>
                    <a:schemeClr val="accent5"/>
                  </a:solidFill>
                  <a:prstDash val="solid"/>
                </a:ln>
                <a:solidFill>
                  <a:srgbClr val="FFFFFF"/>
                </a:solidFill>
                <a:effectLst>
                  <a:outerShdw blurRad="38100" dist="22860" dir="5400000" algn="tl" rotWithShape="0">
                    <a:srgbClr val="000000">
                      <a:alpha val="30000"/>
                    </a:srgbClr>
                  </a:outerShdw>
                </a:effectLst>
              </a:rPr>
              <a:t>454</a:t>
            </a:r>
          </a:p>
          <a:p>
            <a:r>
              <a:rPr lang="es-CL" b="1">
                <a:ln w="10160">
                  <a:solidFill>
                    <a:schemeClr val="accent5"/>
                  </a:solidFill>
                  <a:prstDash val="solid"/>
                </a:ln>
                <a:solidFill>
                  <a:srgbClr val="FFFFFF"/>
                </a:solidFill>
                <a:effectLst>
                  <a:outerShdw blurRad="38100" dist="22860" dir="5400000" algn="tl" rotWithShape="0">
                    <a:srgbClr val="000000">
                      <a:alpha val="30000"/>
                    </a:srgbClr>
                  </a:outerShdw>
                </a:effectLst>
              </a:rPr>
              <a:t>Illumina</a:t>
            </a:r>
          </a:p>
          <a:p>
            <a:r>
              <a:rPr lang="es-CL" b="1">
                <a:ln w="10160">
                  <a:solidFill>
                    <a:schemeClr val="accent5"/>
                  </a:solidFill>
                  <a:prstDash val="solid"/>
                </a:ln>
                <a:solidFill>
                  <a:srgbClr val="FFFFFF"/>
                </a:solidFill>
                <a:effectLst>
                  <a:outerShdw blurRad="38100" dist="22860" dir="5400000" algn="tl" rotWithShape="0">
                    <a:srgbClr val="000000">
                      <a:alpha val="30000"/>
                    </a:srgbClr>
                  </a:outerShdw>
                </a:effectLst>
              </a:rPr>
              <a:t>…</a:t>
            </a:r>
            <a:endParaRPr lang="es-MX"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6" name="CuadroTexto 5">
            <a:extLst>
              <a:ext uri="{FF2B5EF4-FFF2-40B4-BE49-F238E27FC236}">
                <a16:creationId xmlns:a16="http://schemas.microsoft.com/office/drawing/2014/main" id="{5CA4ACA3-0ABC-45AA-BE32-466478626147}"/>
              </a:ext>
            </a:extLst>
          </p:cNvPr>
          <p:cNvSpPr txBox="1"/>
          <p:nvPr/>
        </p:nvSpPr>
        <p:spPr>
          <a:xfrm>
            <a:off x="8809022" y="3753853"/>
            <a:ext cx="1314784" cy="923330"/>
          </a:xfrm>
          <a:prstGeom prst="rect">
            <a:avLst/>
          </a:prstGeom>
          <a:noFill/>
        </p:spPr>
        <p:txBody>
          <a:bodyPr wrap="none" rtlCol="0">
            <a:spAutoFit/>
          </a:bodyPr>
          <a:lstStyle/>
          <a:p>
            <a:r>
              <a:rPr lang="es-CL" b="1">
                <a:ln w="10160">
                  <a:solidFill>
                    <a:schemeClr val="accent5"/>
                  </a:solidFill>
                  <a:prstDash val="solid"/>
                </a:ln>
                <a:solidFill>
                  <a:srgbClr val="FFFFFF"/>
                </a:solidFill>
                <a:effectLst>
                  <a:outerShdw blurRad="38100" dist="22860" dir="5400000" algn="tl" rotWithShape="0">
                    <a:srgbClr val="000000">
                      <a:alpha val="30000"/>
                    </a:srgbClr>
                  </a:outerShdw>
                </a:effectLst>
              </a:rPr>
              <a:t>Nanopore</a:t>
            </a:r>
          </a:p>
          <a:p>
            <a:r>
              <a:rPr lang="es-CL" b="1">
                <a:ln w="10160">
                  <a:solidFill>
                    <a:schemeClr val="accent5"/>
                  </a:solidFill>
                  <a:prstDash val="solid"/>
                </a:ln>
                <a:solidFill>
                  <a:srgbClr val="FFFFFF"/>
                </a:solidFill>
                <a:effectLst>
                  <a:outerShdw blurRad="38100" dist="22860" dir="5400000" algn="tl" rotWithShape="0">
                    <a:srgbClr val="000000">
                      <a:alpha val="30000"/>
                    </a:srgbClr>
                  </a:outerShdw>
                </a:effectLst>
              </a:rPr>
              <a:t>PacBio</a:t>
            </a:r>
          </a:p>
          <a:p>
            <a:r>
              <a:rPr lang="es-CL" b="1">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sp>
        <p:nvSpPr>
          <p:cNvPr id="7" name="Rectángulo 6">
            <a:extLst>
              <a:ext uri="{FF2B5EF4-FFF2-40B4-BE49-F238E27FC236}">
                <a16:creationId xmlns:a16="http://schemas.microsoft.com/office/drawing/2014/main" id="{2A9B43A7-2908-4716-8EEC-6B365BDB976F}"/>
              </a:ext>
            </a:extLst>
          </p:cNvPr>
          <p:cNvSpPr/>
          <p:nvPr/>
        </p:nvSpPr>
        <p:spPr>
          <a:xfrm>
            <a:off x="-1" y="6423410"/>
            <a:ext cx="12185229" cy="461665"/>
          </a:xfrm>
          <a:prstGeom prst="rect">
            <a:avLst/>
          </a:prstGeom>
        </p:spPr>
        <p:txBody>
          <a:bodyPr wrap="square">
            <a:spAutoFit/>
          </a:bodyPr>
          <a:lstStyle/>
          <a:p>
            <a:r>
              <a:rPr lang="en-US" sz="1200">
                <a:solidFill>
                  <a:schemeClr val="bg1"/>
                </a:solidFill>
              </a:rPr>
              <a:t>Wetterstrand KA. DNA Sequencing Costs: Data from the NHGRI Genome Sequencing Program (GSP) </a:t>
            </a:r>
          </a:p>
          <a:p>
            <a:r>
              <a:rPr lang="en-US" sz="1200">
                <a:solidFill>
                  <a:schemeClr val="bg1"/>
                </a:solidFill>
              </a:rPr>
              <a:t>Available at: www.genome.gov/sequencingcostsdata. Accessed [Jan-2020].</a:t>
            </a:r>
          </a:p>
        </p:txBody>
      </p:sp>
      <p:sp>
        <p:nvSpPr>
          <p:cNvPr id="9" name="Flecha: hacia abajo 8">
            <a:extLst>
              <a:ext uri="{FF2B5EF4-FFF2-40B4-BE49-F238E27FC236}">
                <a16:creationId xmlns:a16="http://schemas.microsoft.com/office/drawing/2014/main" id="{F0B3C568-2316-4B75-8D25-7BA5BB32C2B0}"/>
              </a:ext>
            </a:extLst>
          </p:cNvPr>
          <p:cNvSpPr/>
          <p:nvPr/>
        </p:nvSpPr>
        <p:spPr>
          <a:xfrm rot="1127471">
            <a:off x="6830371" y="3741277"/>
            <a:ext cx="481263" cy="59355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741199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lecha abajo 25">
            <a:extLst>
              <a:ext uri="{FF2B5EF4-FFF2-40B4-BE49-F238E27FC236}">
                <a16:creationId xmlns:a16="http://schemas.microsoft.com/office/drawing/2014/main" id="{0615C3A0-7CAC-DD44-B294-577C8C8EC279}"/>
              </a:ext>
            </a:extLst>
          </p:cNvPr>
          <p:cNvSpPr/>
          <p:nvPr/>
        </p:nvSpPr>
        <p:spPr>
          <a:xfrm>
            <a:off x="8977307" y="3988953"/>
            <a:ext cx="308580" cy="385218"/>
          </a:xfrm>
          <a:prstGeom prst="downArrow">
            <a:avLst/>
          </a:prstGeom>
          <a:solidFill>
            <a:schemeClr val="bg1">
              <a:lumMod val="75000"/>
            </a:schemeClr>
          </a:solidFill>
          <a:ln w="6350" cap="flat">
            <a:solidFill>
              <a:schemeClr val="tx1"/>
            </a:solidFill>
            <a:miter lim="400000"/>
          </a:ln>
          <a:effectLst>
            <a:outerShdw blurRad="50800" dist="889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endParaRPr lang="es-CL" sz="1547">
              <a:solidFill>
                <a:srgbClr val="FFFFFF"/>
              </a:solidFill>
              <a:sym typeface="Helvetica Neue Medium"/>
            </a:endParaRPr>
          </a:p>
        </p:txBody>
      </p:sp>
      <p:sp>
        <p:nvSpPr>
          <p:cNvPr id="25" name="Flecha abajo 24">
            <a:extLst>
              <a:ext uri="{FF2B5EF4-FFF2-40B4-BE49-F238E27FC236}">
                <a16:creationId xmlns:a16="http://schemas.microsoft.com/office/drawing/2014/main" id="{63E6FACD-E0A3-934B-AAD1-B2D68BA24516}"/>
              </a:ext>
            </a:extLst>
          </p:cNvPr>
          <p:cNvSpPr/>
          <p:nvPr/>
        </p:nvSpPr>
        <p:spPr>
          <a:xfrm rot="16200000">
            <a:off x="7500459" y="2036230"/>
            <a:ext cx="358534" cy="397218"/>
          </a:xfrm>
          <a:prstGeom prst="downArrow">
            <a:avLst/>
          </a:prstGeom>
          <a:solidFill>
            <a:schemeClr val="bg1">
              <a:lumMod val="75000"/>
            </a:schemeClr>
          </a:solidFill>
          <a:ln w="6350" cap="flat">
            <a:solidFill>
              <a:schemeClr val="tx1"/>
            </a:solidFill>
            <a:miter lim="400000"/>
          </a:ln>
          <a:effectLst>
            <a:outerShdw blurRad="50800" dist="889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endParaRPr lang="es-CL" sz="1547">
              <a:solidFill>
                <a:srgbClr val="FFFFFF"/>
              </a:solidFill>
              <a:sym typeface="Helvetica Neue Medium"/>
            </a:endParaRPr>
          </a:p>
        </p:txBody>
      </p:sp>
      <p:sp>
        <p:nvSpPr>
          <p:cNvPr id="23" name="Flecha abajo 22">
            <a:extLst>
              <a:ext uri="{FF2B5EF4-FFF2-40B4-BE49-F238E27FC236}">
                <a16:creationId xmlns:a16="http://schemas.microsoft.com/office/drawing/2014/main" id="{8680D2F3-A610-C64A-B800-67ADA2696AA5}"/>
              </a:ext>
            </a:extLst>
          </p:cNvPr>
          <p:cNvSpPr/>
          <p:nvPr/>
        </p:nvSpPr>
        <p:spPr>
          <a:xfrm rot="10800000">
            <a:off x="5376076" y="3638883"/>
            <a:ext cx="358534" cy="397218"/>
          </a:xfrm>
          <a:prstGeom prst="downArrow">
            <a:avLst/>
          </a:prstGeom>
          <a:solidFill>
            <a:schemeClr val="bg1">
              <a:lumMod val="75000"/>
            </a:schemeClr>
          </a:solidFill>
          <a:ln w="6350" cap="flat">
            <a:solidFill>
              <a:schemeClr val="tx1"/>
            </a:solidFill>
            <a:miter lim="400000"/>
          </a:ln>
          <a:effectLst>
            <a:outerShdw blurRad="50800" dist="889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endParaRPr lang="es-CL" sz="1547">
              <a:solidFill>
                <a:srgbClr val="FFFFFF"/>
              </a:solidFill>
              <a:sym typeface="Helvetica Neue Medium"/>
            </a:endParaRPr>
          </a:p>
        </p:txBody>
      </p:sp>
      <p:sp>
        <p:nvSpPr>
          <p:cNvPr id="7" name="Flecha abajo 6">
            <a:extLst>
              <a:ext uri="{FF2B5EF4-FFF2-40B4-BE49-F238E27FC236}">
                <a16:creationId xmlns:a16="http://schemas.microsoft.com/office/drawing/2014/main" id="{AF5CE67C-7335-8B4F-9271-54F3EDAEE512}"/>
              </a:ext>
            </a:extLst>
          </p:cNvPr>
          <p:cNvSpPr/>
          <p:nvPr/>
        </p:nvSpPr>
        <p:spPr>
          <a:xfrm>
            <a:off x="2305217" y="2900066"/>
            <a:ext cx="358534" cy="397218"/>
          </a:xfrm>
          <a:prstGeom prst="downArrow">
            <a:avLst/>
          </a:prstGeom>
          <a:solidFill>
            <a:schemeClr val="bg1">
              <a:lumMod val="75000"/>
            </a:schemeClr>
          </a:solidFill>
          <a:ln w="6350" cap="flat">
            <a:solidFill>
              <a:schemeClr val="tx1"/>
            </a:solidFill>
            <a:miter lim="400000"/>
          </a:ln>
          <a:effectLst>
            <a:outerShdw blurRad="50800" dist="889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endParaRPr lang="es-CL" sz="1547">
              <a:solidFill>
                <a:srgbClr val="FFFFFF"/>
              </a:solidFill>
              <a:sym typeface="Helvetica Neue Medium"/>
            </a:endParaRPr>
          </a:p>
        </p:txBody>
      </p:sp>
      <p:sp>
        <p:nvSpPr>
          <p:cNvPr id="5" name="¿Qué es el ADN y como funciona?">
            <a:extLst>
              <a:ext uri="{FF2B5EF4-FFF2-40B4-BE49-F238E27FC236}">
                <a16:creationId xmlns:a16="http://schemas.microsoft.com/office/drawing/2014/main" id="{1E90DABF-5F05-E149-A4D5-ABD4C05A503C}"/>
              </a:ext>
            </a:extLst>
          </p:cNvPr>
          <p:cNvSpPr txBox="1">
            <a:spLocks noGrp="1"/>
          </p:cNvSpPr>
          <p:nvPr>
            <p:ph type="title"/>
          </p:nvPr>
        </p:nvSpPr>
        <p:spPr>
          <a:xfrm>
            <a:off x="2158794" y="212064"/>
            <a:ext cx="8196475" cy="720197"/>
          </a:xfrm>
          <a:prstGeom prst="rect">
            <a:avLst/>
          </a:prstGeom>
          <a:noFill/>
        </p:spPr>
        <p:txBody>
          <a:bodyPr wrap="none" rtlCol="0">
            <a:spAutoFit/>
          </a:bodyPr>
          <a:lstStyle>
            <a:lvl1pPr defTabSz="914400">
              <a:lnSpc>
                <a:spcPct val="85000"/>
              </a:lnSpc>
              <a:defRPr sz="4800" spc="-100">
                <a:solidFill>
                  <a:srgbClr val="404040"/>
                </a:solidFill>
                <a:latin typeface="Calibri Light"/>
                <a:ea typeface="Calibri Light"/>
                <a:cs typeface="Calibri Light"/>
                <a:sym typeface="Calibri Light"/>
              </a:defRPr>
            </a:lvl1pPr>
          </a:lstStyle>
          <a:p>
            <a:r>
              <a:rPr lang="es-ES_tradnl" b="1" dirty="0">
                <a:solidFill>
                  <a:schemeClr val="tx1"/>
                </a:solidFill>
                <a:latin typeface="Times New Roman" panose="02020603050405020304" pitchFamily="18" charset="0"/>
                <a:ea typeface="+mn-ea"/>
                <a:cs typeface="Times New Roman" panose="02020603050405020304" pitchFamily="18" charset="0"/>
              </a:rPr>
              <a:t>¿Cómo </a:t>
            </a:r>
            <a:r>
              <a:rPr lang="es-ES_tradnl" b="1">
                <a:solidFill>
                  <a:schemeClr val="tx1"/>
                </a:solidFill>
                <a:latin typeface="Times New Roman" panose="02020603050405020304" pitchFamily="18" charset="0"/>
                <a:ea typeface="+mn-ea"/>
                <a:cs typeface="Times New Roman" panose="02020603050405020304" pitchFamily="18" charset="0"/>
              </a:rPr>
              <a:t>se secuencia? (Sesión 2)</a:t>
            </a:r>
            <a:endParaRPr lang="es-ES_tradnl" b="1" dirty="0">
              <a:solidFill>
                <a:schemeClr val="tx1"/>
              </a:solidFill>
              <a:latin typeface="Times New Roman" panose="02020603050405020304" pitchFamily="18" charset="0"/>
              <a:ea typeface="+mn-ea"/>
              <a:cs typeface="Times New Roman" panose="02020603050405020304" pitchFamily="18" charset="0"/>
            </a:endParaRPr>
          </a:p>
        </p:txBody>
      </p:sp>
      <p:sp>
        <p:nvSpPr>
          <p:cNvPr id="8" name="CuadroTexto 7">
            <a:extLst>
              <a:ext uri="{FF2B5EF4-FFF2-40B4-BE49-F238E27FC236}">
                <a16:creationId xmlns:a16="http://schemas.microsoft.com/office/drawing/2014/main" id="{5774F637-7F00-CD4C-B5AC-F817709D9082}"/>
              </a:ext>
            </a:extLst>
          </p:cNvPr>
          <p:cNvSpPr txBox="1"/>
          <p:nvPr/>
        </p:nvSpPr>
        <p:spPr>
          <a:xfrm>
            <a:off x="3519374" y="5483479"/>
            <a:ext cx="1641439" cy="591380"/>
          </a:xfrm>
          <a:prstGeom prst="rect">
            <a:avLst/>
          </a:prstGeom>
          <a:solidFill>
            <a:srgbClr val="FFFFFF"/>
          </a:solidFill>
          <a:ln w="12700" cap="flat">
            <a:solidFill>
              <a:schemeClr val="tx1"/>
            </a:solidFill>
            <a:miter lim="400000"/>
          </a:ln>
          <a:effectLst>
            <a:outerShdw blurRad="50800" dist="1270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r>
              <a:rPr lang="es-CL" sz="1687" b="1" dirty="0">
                <a:solidFill>
                  <a:srgbClr val="000000"/>
                </a:solidFill>
                <a:latin typeface="Calibri" panose="020F0502020204030204" pitchFamily="34" charset="0"/>
                <a:cs typeface="Calibri" panose="020F0502020204030204" pitchFamily="34" charset="0"/>
                <a:sym typeface="Helvetica Neue"/>
              </a:rPr>
              <a:t>Fraccionamiento de ADN</a:t>
            </a:r>
          </a:p>
        </p:txBody>
      </p:sp>
      <p:sp>
        <p:nvSpPr>
          <p:cNvPr id="6" name="CuadroTexto 5">
            <a:extLst>
              <a:ext uri="{FF2B5EF4-FFF2-40B4-BE49-F238E27FC236}">
                <a16:creationId xmlns:a16="http://schemas.microsoft.com/office/drawing/2014/main" id="{C54C98A3-BE3E-EF41-A44D-8B4DAE1EE44B}"/>
              </a:ext>
            </a:extLst>
          </p:cNvPr>
          <p:cNvSpPr txBox="1"/>
          <p:nvPr/>
        </p:nvSpPr>
        <p:spPr>
          <a:xfrm>
            <a:off x="1634271" y="2702331"/>
            <a:ext cx="1700425" cy="591380"/>
          </a:xfrm>
          <a:prstGeom prst="rect">
            <a:avLst/>
          </a:prstGeom>
          <a:solidFill>
            <a:schemeClr val="bg1"/>
          </a:solidFill>
          <a:ln w="12700" cap="flat">
            <a:solidFill>
              <a:schemeClr val="tx1"/>
            </a:solidFill>
            <a:miter lim="400000"/>
          </a:ln>
          <a:effectLst>
            <a:outerShdw blurRad="50800" dist="1270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r>
              <a:rPr lang="es-CL" sz="1687" b="1" dirty="0">
                <a:solidFill>
                  <a:srgbClr val="000000"/>
                </a:solidFill>
                <a:latin typeface="Calibri" panose="020F0502020204030204" pitchFamily="34" charset="0"/>
                <a:cs typeface="Calibri" panose="020F0502020204030204" pitchFamily="34" charset="0"/>
                <a:sym typeface="Helvetica Neue"/>
              </a:rPr>
              <a:t>Extracción de ADN</a:t>
            </a:r>
          </a:p>
        </p:txBody>
      </p:sp>
      <p:sp>
        <p:nvSpPr>
          <p:cNvPr id="9" name="CuadroTexto 8">
            <a:extLst>
              <a:ext uri="{FF2B5EF4-FFF2-40B4-BE49-F238E27FC236}">
                <a16:creationId xmlns:a16="http://schemas.microsoft.com/office/drawing/2014/main" id="{EDD68ABB-AC69-EE43-8901-14DF128714E9}"/>
              </a:ext>
            </a:extLst>
          </p:cNvPr>
          <p:cNvSpPr txBox="1"/>
          <p:nvPr/>
        </p:nvSpPr>
        <p:spPr>
          <a:xfrm>
            <a:off x="4651820" y="3632071"/>
            <a:ext cx="1807043" cy="591380"/>
          </a:xfrm>
          <a:prstGeom prst="rect">
            <a:avLst/>
          </a:prstGeom>
          <a:solidFill>
            <a:srgbClr val="FFFFFF"/>
          </a:solidFill>
          <a:ln w="12700" cap="flat">
            <a:solidFill>
              <a:schemeClr val="tx1"/>
            </a:solidFill>
            <a:miter lim="400000"/>
          </a:ln>
          <a:effectLst>
            <a:outerShdw blurRad="50800" dist="1270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r>
              <a:rPr lang="es-CL" sz="1687" b="1" dirty="0">
                <a:solidFill>
                  <a:srgbClr val="000000"/>
                </a:solidFill>
                <a:latin typeface="Calibri" panose="020F0502020204030204" pitchFamily="34" charset="0"/>
                <a:cs typeface="Calibri" panose="020F0502020204030204" pitchFamily="34" charset="0"/>
                <a:sym typeface="Helvetica Neue"/>
              </a:rPr>
              <a:t>Preparación de Bibliotecas de ADN</a:t>
            </a:r>
          </a:p>
        </p:txBody>
      </p:sp>
      <p:sp>
        <p:nvSpPr>
          <p:cNvPr id="11" name="CuadroTexto 10">
            <a:extLst>
              <a:ext uri="{FF2B5EF4-FFF2-40B4-BE49-F238E27FC236}">
                <a16:creationId xmlns:a16="http://schemas.microsoft.com/office/drawing/2014/main" id="{25CB2568-5FBD-AB4A-A061-08B140992719}"/>
              </a:ext>
            </a:extLst>
          </p:cNvPr>
          <p:cNvSpPr txBox="1"/>
          <p:nvPr/>
        </p:nvSpPr>
        <p:spPr>
          <a:xfrm>
            <a:off x="8561633" y="3715854"/>
            <a:ext cx="1219107" cy="851003"/>
          </a:xfrm>
          <a:prstGeom prst="rect">
            <a:avLst/>
          </a:prstGeom>
          <a:solidFill>
            <a:srgbClr val="FFFFFF"/>
          </a:solidFill>
          <a:ln w="12700" cap="flat">
            <a:solidFill>
              <a:schemeClr val="tx1"/>
            </a:solidFill>
            <a:miter lim="400000"/>
          </a:ln>
          <a:effectLst>
            <a:outerShdw blurRad="50800" dist="1270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r>
              <a:rPr lang="es-CL" sz="1687" b="1" dirty="0">
                <a:solidFill>
                  <a:srgbClr val="000000"/>
                </a:solidFill>
                <a:latin typeface="Calibri" panose="020F0502020204030204" pitchFamily="34" charset="0"/>
                <a:cs typeface="Calibri" panose="020F0502020204030204" pitchFamily="34" charset="0"/>
                <a:sym typeface="Helvetica Neue"/>
              </a:rPr>
              <a:t>Análisis de secuencias de ADN</a:t>
            </a:r>
          </a:p>
        </p:txBody>
      </p:sp>
      <p:sp>
        <p:nvSpPr>
          <p:cNvPr id="10" name="CuadroTexto 9">
            <a:extLst>
              <a:ext uri="{FF2B5EF4-FFF2-40B4-BE49-F238E27FC236}">
                <a16:creationId xmlns:a16="http://schemas.microsoft.com/office/drawing/2014/main" id="{DFDA4927-3F59-9E46-8F5F-A25C189B2CAF}"/>
              </a:ext>
            </a:extLst>
          </p:cNvPr>
          <p:cNvSpPr txBox="1"/>
          <p:nvPr/>
        </p:nvSpPr>
        <p:spPr>
          <a:xfrm>
            <a:off x="7003425" y="2504010"/>
            <a:ext cx="1363611" cy="851003"/>
          </a:xfrm>
          <a:prstGeom prst="rect">
            <a:avLst/>
          </a:prstGeom>
          <a:solidFill>
            <a:srgbClr val="FFFFFF"/>
          </a:solidFill>
          <a:ln w="12700" cap="flat">
            <a:solidFill>
              <a:schemeClr val="tx1"/>
            </a:solidFill>
            <a:miter lim="400000"/>
          </a:ln>
          <a:effectLst>
            <a:outerShdw blurRad="50800" dist="1270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r>
              <a:rPr lang="es-CL" sz="1687" b="1" dirty="0">
                <a:solidFill>
                  <a:srgbClr val="000000"/>
                </a:solidFill>
                <a:latin typeface="Calibri" panose="020F0502020204030204" pitchFamily="34" charset="0"/>
                <a:cs typeface="Calibri" panose="020F0502020204030204" pitchFamily="34" charset="0"/>
                <a:sym typeface="Helvetica Neue"/>
              </a:rPr>
              <a:t>Secuenciación de Bibliotecas de ADN</a:t>
            </a:r>
          </a:p>
        </p:txBody>
      </p:sp>
      <p:sp>
        <p:nvSpPr>
          <p:cNvPr id="15" name="Triángulo 14">
            <a:extLst>
              <a:ext uri="{FF2B5EF4-FFF2-40B4-BE49-F238E27FC236}">
                <a16:creationId xmlns:a16="http://schemas.microsoft.com/office/drawing/2014/main" id="{6B2AFFDF-DCCC-1246-BDC4-077D7F632D86}"/>
              </a:ext>
            </a:extLst>
          </p:cNvPr>
          <p:cNvSpPr/>
          <p:nvPr/>
        </p:nvSpPr>
        <p:spPr>
          <a:xfrm rot="17968901">
            <a:off x="2297432" y="4686935"/>
            <a:ext cx="1211773" cy="616228"/>
          </a:xfrm>
          <a:prstGeom prst="triangle">
            <a:avLst/>
          </a:prstGeom>
          <a:gradFill flip="none" rotWithShape="0">
            <a:gsLst>
              <a:gs pos="0">
                <a:schemeClr val="accent1">
                  <a:lumMod val="0"/>
                  <a:lumOff val="100000"/>
                </a:schemeClr>
              </a:gs>
              <a:gs pos="35000">
                <a:schemeClr val="accent1">
                  <a:lumMod val="0"/>
                  <a:lumOff val="100000"/>
                </a:schemeClr>
              </a:gs>
              <a:gs pos="100000">
                <a:schemeClr val="bg1">
                  <a:lumMod val="50000"/>
                </a:schemeClr>
              </a:gs>
            </a:gsLst>
            <a:path path="circle">
              <a:fillToRect l="50000" t="-80000" r="50000" b="180000"/>
            </a:path>
            <a:tileRect/>
          </a:gradFill>
          <a:ln w="0" cap="flat">
            <a:gradFill flip="none" rotWithShape="1">
              <a:gsLst>
                <a:gs pos="0">
                  <a:schemeClr val="accent1">
                    <a:lumMod val="5000"/>
                    <a:lumOff val="95000"/>
                  </a:schemeClr>
                </a:gs>
                <a:gs pos="74000">
                  <a:schemeClr val="bg1">
                    <a:lumMod val="65000"/>
                  </a:schemeClr>
                </a:gs>
                <a:gs pos="83000">
                  <a:schemeClr val="bg1">
                    <a:lumMod val="75000"/>
                  </a:schemeClr>
                </a:gs>
                <a:gs pos="100000">
                  <a:schemeClr val="bg1">
                    <a:lumMod val="50000"/>
                  </a:schemeClr>
                </a:gs>
              </a:gsLst>
              <a:lin ang="5400000" scaled="1"/>
              <a:tileRect/>
            </a:gra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endParaRPr lang="es-CL" sz="1547">
              <a:solidFill>
                <a:srgbClr val="FFFFFF"/>
              </a:solidFill>
              <a:sym typeface="Helvetica Neue Medium"/>
            </a:endParaRPr>
          </a:p>
        </p:txBody>
      </p:sp>
      <p:pic>
        <p:nvPicPr>
          <p:cNvPr id="13" name="Imagen 12">
            <a:extLst>
              <a:ext uri="{FF2B5EF4-FFF2-40B4-BE49-F238E27FC236}">
                <a16:creationId xmlns:a16="http://schemas.microsoft.com/office/drawing/2014/main" id="{381BC2B4-1DF4-1B46-9AD3-D9E9CAE573B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793795" y="3689743"/>
            <a:ext cx="884568" cy="1481777"/>
          </a:xfrm>
          <a:prstGeom prst="rect">
            <a:avLst/>
          </a:prstGeom>
        </p:spPr>
      </p:pic>
      <p:pic>
        <p:nvPicPr>
          <p:cNvPr id="16" name="Imagen 15">
            <a:extLst>
              <a:ext uri="{FF2B5EF4-FFF2-40B4-BE49-F238E27FC236}">
                <a16:creationId xmlns:a16="http://schemas.microsoft.com/office/drawing/2014/main" id="{937E1243-ADAD-0247-83CD-C06B444E0A2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160813" y="4576311"/>
            <a:ext cx="789060" cy="1227509"/>
          </a:xfrm>
          <a:prstGeom prst="rect">
            <a:avLst/>
          </a:prstGeom>
        </p:spPr>
      </p:pic>
      <p:pic>
        <p:nvPicPr>
          <p:cNvPr id="19" name="Imagen 18">
            <a:extLst>
              <a:ext uri="{FF2B5EF4-FFF2-40B4-BE49-F238E27FC236}">
                <a16:creationId xmlns:a16="http://schemas.microsoft.com/office/drawing/2014/main" id="{B1D9CD09-01EF-4040-8994-6D188C9EB24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705961" y="4626895"/>
            <a:ext cx="940496" cy="1264599"/>
          </a:xfrm>
          <a:prstGeom prst="rect">
            <a:avLst/>
          </a:prstGeom>
        </p:spPr>
      </p:pic>
      <p:sp>
        <p:nvSpPr>
          <p:cNvPr id="20" name="Flecha abajo 19">
            <a:extLst>
              <a:ext uri="{FF2B5EF4-FFF2-40B4-BE49-F238E27FC236}">
                <a16:creationId xmlns:a16="http://schemas.microsoft.com/office/drawing/2014/main" id="{166673F1-3BE9-3641-901D-D9FF2FEECD96}"/>
              </a:ext>
            </a:extLst>
          </p:cNvPr>
          <p:cNvSpPr/>
          <p:nvPr/>
        </p:nvSpPr>
        <p:spPr>
          <a:xfrm rot="16200000">
            <a:off x="4175844" y="4991455"/>
            <a:ext cx="358534" cy="397218"/>
          </a:xfrm>
          <a:prstGeom prst="downArrow">
            <a:avLst/>
          </a:prstGeom>
          <a:solidFill>
            <a:schemeClr val="bg1">
              <a:lumMod val="75000"/>
            </a:schemeClr>
          </a:solidFill>
          <a:ln w="6350" cap="flat">
            <a:solidFill>
              <a:schemeClr val="tx1"/>
            </a:solidFill>
            <a:miter lim="400000"/>
          </a:ln>
          <a:effectLst>
            <a:outerShdw blurRad="50800" dist="889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endParaRPr lang="es-CL" sz="1547">
              <a:solidFill>
                <a:srgbClr val="FFFFFF"/>
              </a:solidFill>
              <a:sym typeface="Helvetica Neue Medium"/>
            </a:endParaRPr>
          </a:p>
        </p:txBody>
      </p:sp>
      <p:pic>
        <p:nvPicPr>
          <p:cNvPr id="21" name="Imagen 20">
            <a:extLst>
              <a:ext uri="{FF2B5EF4-FFF2-40B4-BE49-F238E27FC236}">
                <a16:creationId xmlns:a16="http://schemas.microsoft.com/office/drawing/2014/main" id="{AEA03AF3-1758-1A49-A2A3-6F9516238478}"/>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434754" y="1827365"/>
            <a:ext cx="2161280" cy="1258518"/>
          </a:xfrm>
          <a:prstGeom prst="rect">
            <a:avLst/>
          </a:prstGeom>
          <a:effectLst>
            <a:outerShdw blurRad="50800" dist="127000" dir="2700000" algn="tl" rotWithShape="0">
              <a:prstClr val="black">
                <a:alpha val="40000"/>
              </a:prstClr>
            </a:outerShdw>
          </a:effectLst>
        </p:spPr>
      </p:pic>
      <p:pic>
        <p:nvPicPr>
          <p:cNvPr id="22" name="Imagen 21">
            <a:extLst>
              <a:ext uri="{FF2B5EF4-FFF2-40B4-BE49-F238E27FC236}">
                <a16:creationId xmlns:a16="http://schemas.microsoft.com/office/drawing/2014/main" id="{948243AF-B43E-4744-8976-EB25D65F9CA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461191" y="1796942"/>
            <a:ext cx="2176075" cy="1354002"/>
          </a:xfrm>
          <a:prstGeom prst="rect">
            <a:avLst/>
          </a:prstGeom>
        </p:spPr>
      </p:pic>
      <p:pic>
        <p:nvPicPr>
          <p:cNvPr id="24" name="Imagen 23">
            <a:extLst>
              <a:ext uri="{FF2B5EF4-FFF2-40B4-BE49-F238E27FC236}">
                <a16:creationId xmlns:a16="http://schemas.microsoft.com/office/drawing/2014/main" id="{706DACCF-0C56-F44D-9289-E42124308572}"/>
              </a:ext>
            </a:extLst>
          </p:cNvPr>
          <p:cNvPicPr>
            <a:picLocks noChangeAspect="1"/>
          </p:cNvPicPr>
          <p:nvPr/>
        </p:nvPicPr>
        <p:blipFill>
          <a:blip r:embed="rId7"/>
          <a:stretch>
            <a:fillRect/>
          </a:stretch>
        </p:blipFill>
        <p:spPr>
          <a:xfrm>
            <a:off x="8120346" y="5069348"/>
            <a:ext cx="2101681" cy="1644291"/>
          </a:xfrm>
          <a:prstGeom prst="rect">
            <a:avLst/>
          </a:prstGeom>
        </p:spPr>
      </p:pic>
      <p:pic>
        <p:nvPicPr>
          <p:cNvPr id="27" name="Imagen 26" descr="Imagen que contiene viejo, blanco, mitad, avión&#10;&#10;Descripción generada automáticamente">
            <a:extLst>
              <a:ext uri="{FF2B5EF4-FFF2-40B4-BE49-F238E27FC236}">
                <a16:creationId xmlns:a16="http://schemas.microsoft.com/office/drawing/2014/main" id="{DCC8614E-5E22-486A-813F-A312D3EBD022}"/>
              </a:ext>
            </a:extLst>
          </p:cNvPr>
          <p:cNvPicPr>
            <a:picLocks noChangeAspect="1"/>
          </p:cNvPicPr>
          <p:nvPr/>
        </p:nvPicPr>
        <p:blipFill>
          <a:blip r:embed="rId8"/>
          <a:stretch>
            <a:fillRect/>
          </a:stretch>
        </p:blipFill>
        <p:spPr>
          <a:xfrm>
            <a:off x="844725" y="1194659"/>
            <a:ext cx="1420018" cy="1330017"/>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5" grpId="0" animBg="1"/>
      <p:bldP spid="23" grpId="0" animBg="1"/>
      <p:bldP spid="7" grpId="0" animBg="1"/>
      <p:bldP spid="8" grpId="0" animBg="1"/>
      <p:bldP spid="6" grpId="0" animBg="1"/>
      <p:bldP spid="9" grpId="0" animBg="1"/>
      <p:bldP spid="11" grpId="0" animBg="1"/>
      <p:bldP spid="10" grpId="0" animBg="1"/>
      <p:bldP spid="15" grpId="0" animBg="1"/>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a:extLst>
              <a:ext uri="{FF2B5EF4-FFF2-40B4-BE49-F238E27FC236}">
                <a16:creationId xmlns:a16="http://schemas.microsoft.com/office/drawing/2014/main" id="{7F7EEB2A-2A4E-477D-BFBC-7867774C0564}"/>
              </a:ext>
            </a:extLst>
          </p:cNvPr>
          <p:cNvSpPr txBox="1">
            <a:spLocks noChangeArrowheads="1"/>
          </p:cNvSpPr>
          <p:nvPr/>
        </p:nvSpPr>
        <p:spPr bwMode="auto">
          <a:xfrm>
            <a:off x="2711451" y="2108200"/>
            <a:ext cx="1577975" cy="376238"/>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ES" altLang="es-CL" sz="1800">
                <a:latin typeface="Arial" panose="020B0604020202020204" pitchFamily="34" charset="0"/>
              </a:rPr>
              <a:t>1 cromosoma</a:t>
            </a:r>
          </a:p>
        </p:txBody>
      </p:sp>
      <p:sp>
        <p:nvSpPr>
          <p:cNvPr id="13315" name="Text Box 3">
            <a:extLst>
              <a:ext uri="{FF2B5EF4-FFF2-40B4-BE49-F238E27FC236}">
                <a16:creationId xmlns:a16="http://schemas.microsoft.com/office/drawing/2014/main" id="{B491460B-9C31-4C3C-BCCB-2A743B4511E1}"/>
              </a:ext>
            </a:extLst>
          </p:cNvPr>
          <p:cNvSpPr txBox="1">
            <a:spLocks noChangeArrowheads="1"/>
          </p:cNvSpPr>
          <p:nvPr/>
        </p:nvSpPr>
        <p:spPr bwMode="auto">
          <a:xfrm>
            <a:off x="1919289" y="957264"/>
            <a:ext cx="1146175" cy="376237"/>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ES" altLang="es-CL" sz="1800">
                <a:latin typeface="Arial" panose="020B0604020202020204" pitchFamily="34" charset="0"/>
              </a:rPr>
              <a:t>Bacterias</a:t>
            </a:r>
          </a:p>
        </p:txBody>
      </p:sp>
      <p:sp>
        <p:nvSpPr>
          <p:cNvPr id="13316" name="Text Box 4">
            <a:extLst>
              <a:ext uri="{FF2B5EF4-FFF2-40B4-BE49-F238E27FC236}">
                <a16:creationId xmlns:a16="http://schemas.microsoft.com/office/drawing/2014/main" id="{C889715C-386B-4130-BA1E-F1607238969A}"/>
              </a:ext>
            </a:extLst>
          </p:cNvPr>
          <p:cNvSpPr txBox="1">
            <a:spLocks noChangeArrowheads="1"/>
          </p:cNvSpPr>
          <p:nvPr/>
        </p:nvSpPr>
        <p:spPr bwMode="auto">
          <a:xfrm>
            <a:off x="4916489" y="2108200"/>
            <a:ext cx="1044575" cy="369888"/>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ES" altLang="es-CL" sz="1800">
                <a:latin typeface="Arial" panose="020B0604020202020204" pitchFamily="34" charset="0"/>
              </a:rPr>
              <a:t>Shotgun</a:t>
            </a:r>
          </a:p>
        </p:txBody>
      </p:sp>
      <p:sp>
        <p:nvSpPr>
          <p:cNvPr id="13317" name="Text Box 5">
            <a:extLst>
              <a:ext uri="{FF2B5EF4-FFF2-40B4-BE49-F238E27FC236}">
                <a16:creationId xmlns:a16="http://schemas.microsoft.com/office/drawing/2014/main" id="{C7AD6D2D-F9F4-4B76-90A9-74529E78C96A}"/>
              </a:ext>
            </a:extLst>
          </p:cNvPr>
          <p:cNvSpPr txBox="1">
            <a:spLocks noChangeArrowheads="1"/>
          </p:cNvSpPr>
          <p:nvPr/>
        </p:nvSpPr>
        <p:spPr bwMode="auto">
          <a:xfrm>
            <a:off x="6856414" y="2109789"/>
            <a:ext cx="1184275" cy="376237"/>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ES" altLang="es-CL" sz="1800">
                <a:latin typeface="Arial" panose="020B0604020202020204" pitchFamily="34" charset="0"/>
              </a:rPr>
              <a:t>ensamble</a:t>
            </a:r>
          </a:p>
        </p:txBody>
      </p:sp>
      <p:sp>
        <p:nvSpPr>
          <p:cNvPr id="13318" name="Text Box 6">
            <a:extLst>
              <a:ext uri="{FF2B5EF4-FFF2-40B4-BE49-F238E27FC236}">
                <a16:creationId xmlns:a16="http://schemas.microsoft.com/office/drawing/2014/main" id="{4CE71BC6-05E7-43B9-A632-AC770BDB89D7}"/>
              </a:ext>
            </a:extLst>
          </p:cNvPr>
          <p:cNvSpPr txBox="1">
            <a:spLocks noChangeArrowheads="1"/>
          </p:cNvSpPr>
          <p:nvPr/>
        </p:nvSpPr>
        <p:spPr bwMode="auto">
          <a:xfrm>
            <a:off x="8728076" y="2109789"/>
            <a:ext cx="1184275" cy="376237"/>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ES" altLang="es-CL" sz="1800">
                <a:latin typeface="Arial" panose="020B0604020202020204" pitchFamily="34" charset="0"/>
              </a:rPr>
              <a:t>anotación</a:t>
            </a:r>
          </a:p>
        </p:txBody>
      </p:sp>
      <p:sp>
        <p:nvSpPr>
          <p:cNvPr id="13319" name="Text Box 7">
            <a:extLst>
              <a:ext uri="{FF2B5EF4-FFF2-40B4-BE49-F238E27FC236}">
                <a16:creationId xmlns:a16="http://schemas.microsoft.com/office/drawing/2014/main" id="{77CC75F5-7D46-4567-A12D-1C800188AC62}"/>
              </a:ext>
            </a:extLst>
          </p:cNvPr>
          <p:cNvSpPr txBox="1">
            <a:spLocks noChangeArrowheads="1"/>
          </p:cNvSpPr>
          <p:nvPr/>
        </p:nvSpPr>
        <p:spPr bwMode="auto">
          <a:xfrm>
            <a:off x="2351089" y="5121275"/>
            <a:ext cx="2312987" cy="369888"/>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ES" altLang="es-CL" sz="1800">
                <a:latin typeface="Arial" panose="020B0604020202020204" pitchFamily="34" charset="0"/>
              </a:rPr>
              <a:t>varios cromosomas!!</a:t>
            </a:r>
          </a:p>
        </p:txBody>
      </p:sp>
      <p:sp>
        <p:nvSpPr>
          <p:cNvPr id="13320" name="Text Box 8">
            <a:extLst>
              <a:ext uri="{FF2B5EF4-FFF2-40B4-BE49-F238E27FC236}">
                <a16:creationId xmlns:a16="http://schemas.microsoft.com/office/drawing/2014/main" id="{27F7089F-9688-4356-B677-2BBC39C70603}"/>
              </a:ext>
            </a:extLst>
          </p:cNvPr>
          <p:cNvSpPr txBox="1">
            <a:spLocks noChangeArrowheads="1"/>
          </p:cNvSpPr>
          <p:nvPr/>
        </p:nvSpPr>
        <p:spPr bwMode="auto">
          <a:xfrm>
            <a:off x="1919289" y="3557589"/>
            <a:ext cx="1400175" cy="3762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ES" altLang="es-CL" sz="1800">
                <a:latin typeface="Arial" panose="020B0604020202020204" pitchFamily="34" charset="0"/>
              </a:rPr>
              <a:t>Eucariontes</a:t>
            </a:r>
          </a:p>
        </p:txBody>
      </p:sp>
      <p:sp>
        <p:nvSpPr>
          <p:cNvPr id="13321" name="Text Box 9">
            <a:extLst>
              <a:ext uri="{FF2B5EF4-FFF2-40B4-BE49-F238E27FC236}">
                <a16:creationId xmlns:a16="http://schemas.microsoft.com/office/drawing/2014/main" id="{C23F9068-D712-4927-A262-9F32613137F1}"/>
              </a:ext>
            </a:extLst>
          </p:cNvPr>
          <p:cNvSpPr txBox="1">
            <a:spLocks noChangeArrowheads="1"/>
          </p:cNvSpPr>
          <p:nvPr/>
        </p:nvSpPr>
        <p:spPr bwMode="auto">
          <a:xfrm>
            <a:off x="3876676" y="6076950"/>
            <a:ext cx="1044575" cy="369888"/>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ES" altLang="es-CL" sz="1800">
                <a:latin typeface="Arial" panose="020B0604020202020204" pitchFamily="34" charset="0"/>
              </a:rPr>
              <a:t>Shotgun</a:t>
            </a:r>
          </a:p>
        </p:txBody>
      </p:sp>
      <p:sp>
        <p:nvSpPr>
          <p:cNvPr id="13322" name="Text Box 10">
            <a:extLst>
              <a:ext uri="{FF2B5EF4-FFF2-40B4-BE49-F238E27FC236}">
                <a16:creationId xmlns:a16="http://schemas.microsoft.com/office/drawing/2014/main" id="{FA3F6EC1-6CD2-4565-924D-ECFA890B30D2}"/>
              </a:ext>
            </a:extLst>
          </p:cNvPr>
          <p:cNvSpPr txBox="1">
            <a:spLocks noChangeArrowheads="1"/>
          </p:cNvSpPr>
          <p:nvPr/>
        </p:nvSpPr>
        <p:spPr bwMode="auto">
          <a:xfrm>
            <a:off x="6564314" y="4637089"/>
            <a:ext cx="1184275" cy="3762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ES" altLang="es-CL" sz="1800">
                <a:latin typeface="Arial" panose="020B0604020202020204" pitchFamily="34" charset="0"/>
              </a:rPr>
              <a:t>ensamble</a:t>
            </a:r>
          </a:p>
        </p:txBody>
      </p:sp>
      <p:sp>
        <p:nvSpPr>
          <p:cNvPr id="13323" name="Text Box 11">
            <a:extLst>
              <a:ext uri="{FF2B5EF4-FFF2-40B4-BE49-F238E27FC236}">
                <a16:creationId xmlns:a16="http://schemas.microsoft.com/office/drawing/2014/main" id="{E05996E8-C33F-484C-9A36-82CBB6B706BF}"/>
              </a:ext>
            </a:extLst>
          </p:cNvPr>
          <p:cNvSpPr txBox="1">
            <a:spLocks noChangeArrowheads="1"/>
          </p:cNvSpPr>
          <p:nvPr/>
        </p:nvSpPr>
        <p:spPr bwMode="auto">
          <a:xfrm>
            <a:off x="8832851" y="5119689"/>
            <a:ext cx="1184275" cy="3762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ES" altLang="es-CL" sz="1800">
                <a:latin typeface="Arial" panose="020B0604020202020204" pitchFamily="34" charset="0"/>
              </a:rPr>
              <a:t>anotación</a:t>
            </a:r>
          </a:p>
        </p:txBody>
      </p:sp>
      <p:sp>
        <p:nvSpPr>
          <p:cNvPr id="13324" name="Text Box 12">
            <a:extLst>
              <a:ext uri="{FF2B5EF4-FFF2-40B4-BE49-F238E27FC236}">
                <a16:creationId xmlns:a16="http://schemas.microsoft.com/office/drawing/2014/main" id="{2AE40D7D-C8B9-4824-B8AC-CF7347665837}"/>
              </a:ext>
            </a:extLst>
          </p:cNvPr>
          <p:cNvSpPr txBox="1">
            <a:spLocks noChangeArrowheads="1"/>
          </p:cNvSpPr>
          <p:nvPr/>
        </p:nvSpPr>
        <p:spPr bwMode="auto">
          <a:xfrm>
            <a:off x="3876675" y="4221163"/>
            <a:ext cx="723340" cy="36933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ES" altLang="es-CL" sz="1800">
                <a:latin typeface="Arial" panose="020B0604020202020204" pitchFamily="34" charset="0"/>
              </a:rPr>
              <a:t>ESTs</a:t>
            </a:r>
          </a:p>
        </p:txBody>
      </p:sp>
      <p:sp>
        <p:nvSpPr>
          <p:cNvPr id="13325" name="Text Box 13">
            <a:extLst>
              <a:ext uri="{FF2B5EF4-FFF2-40B4-BE49-F238E27FC236}">
                <a16:creationId xmlns:a16="http://schemas.microsoft.com/office/drawing/2014/main" id="{1CA8E611-A90D-44B0-853F-B46D32B409EE}"/>
              </a:ext>
            </a:extLst>
          </p:cNvPr>
          <p:cNvSpPr txBox="1">
            <a:spLocks noChangeArrowheads="1"/>
          </p:cNvSpPr>
          <p:nvPr/>
        </p:nvSpPr>
        <p:spPr bwMode="auto">
          <a:xfrm>
            <a:off x="6564314" y="5573714"/>
            <a:ext cx="1184275" cy="3762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ES" altLang="es-CL" sz="1800">
                <a:latin typeface="Arial" panose="020B0604020202020204" pitchFamily="34" charset="0"/>
              </a:rPr>
              <a:t>ensamble</a:t>
            </a:r>
          </a:p>
        </p:txBody>
      </p:sp>
      <p:cxnSp>
        <p:nvCxnSpPr>
          <p:cNvPr id="13326" name="AutoShape 14">
            <a:extLst>
              <a:ext uri="{FF2B5EF4-FFF2-40B4-BE49-F238E27FC236}">
                <a16:creationId xmlns:a16="http://schemas.microsoft.com/office/drawing/2014/main" id="{D0EF32D1-5445-4B35-96AD-127BB18F9086}"/>
              </a:ext>
            </a:extLst>
          </p:cNvPr>
          <p:cNvCxnSpPr>
            <a:cxnSpLocks noChangeShapeType="1"/>
            <a:stCxn id="13319" idx="0"/>
            <a:endCxn id="13324" idx="1"/>
          </p:cNvCxnSpPr>
          <p:nvPr/>
        </p:nvCxnSpPr>
        <p:spPr bwMode="auto">
          <a:xfrm rot="5400000" flipH="1" flipV="1">
            <a:off x="3334405" y="4579007"/>
            <a:ext cx="715446" cy="369093"/>
          </a:xfrm>
          <a:prstGeom prst="bentConnector2">
            <a:avLst/>
          </a:prstGeom>
          <a:ln>
            <a:headEnd/>
            <a:tailEnd type="triangle" w="med" len="med"/>
          </a:ln>
          <a:extLst>
            <a:ext uri="{909E8E84-426E-40DD-AFC4-6F175D3DCCD1}">
              <a14:hiddenFill xmlns:a14="http://schemas.microsoft.com/office/drawing/2010/main">
                <a:noFill/>
              </a14:hiddenFill>
            </a:ext>
          </a:extLst>
        </p:spPr>
        <p:style>
          <a:lnRef idx="1">
            <a:schemeClr val="accent1"/>
          </a:lnRef>
          <a:fillRef idx="2">
            <a:schemeClr val="accent1"/>
          </a:fillRef>
          <a:effectRef idx="1">
            <a:schemeClr val="accent1"/>
          </a:effectRef>
          <a:fontRef idx="minor">
            <a:schemeClr val="dk1"/>
          </a:fontRef>
        </p:style>
      </p:cxnSp>
      <p:cxnSp>
        <p:nvCxnSpPr>
          <p:cNvPr id="13327" name="AutoShape 15">
            <a:extLst>
              <a:ext uri="{FF2B5EF4-FFF2-40B4-BE49-F238E27FC236}">
                <a16:creationId xmlns:a16="http://schemas.microsoft.com/office/drawing/2014/main" id="{990B0D25-8C5D-4B7E-A8F5-9D6A7032AA4D}"/>
              </a:ext>
            </a:extLst>
          </p:cNvPr>
          <p:cNvCxnSpPr>
            <a:cxnSpLocks noChangeShapeType="1"/>
            <a:stCxn id="13319" idx="2"/>
            <a:endCxn id="13321" idx="1"/>
          </p:cNvCxnSpPr>
          <p:nvPr/>
        </p:nvCxnSpPr>
        <p:spPr bwMode="auto">
          <a:xfrm rot="16200000" flipH="1">
            <a:off x="3307557" y="5691982"/>
            <a:ext cx="769937" cy="368300"/>
          </a:xfrm>
          <a:prstGeom prst="bentConnector2">
            <a:avLst/>
          </a:prstGeom>
          <a:ln>
            <a:headEnd/>
            <a:tailEnd type="triangle" w="med" len="med"/>
          </a:ln>
          <a:extLst>
            <a:ext uri="{909E8E84-426E-40DD-AFC4-6F175D3DCCD1}">
              <a14:hiddenFill xmlns:a14="http://schemas.microsoft.com/office/drawing/2010/main">
                <a:noFill/>
              </a14:hiddenFill>
            </a:ext>
          </a:extLst>
        </p:spPr>
        <p:style>
          <a:lnRef idx="1">
            <a:schemeClr val="accent1"/>
          </a:lnRef>
          <a:fillRef idx="2">
            <a:schemeClr val="accent1"/>
          </a:fillRef>
          <a:effectRef idx="1">
            <a:schemeClr val="accent1"/>
          </a:effectRef>
          <a:fontRef idx="minor">
            <a:schemeClr val="dk1"/>
          </a:fontRef>
        </p:style>
      </p:cxnSp>
      <p:cxnSp>
        <p:nvCxnSpPr>
          <p:cNvPr id="13328" name="AutoShape 16">
            <a:extLst>
              <a:ext uri="{FF2B5EF4-FFF2-40B4-BE49-F238E27FC236}">
                <a16:creationId xmlns:a16="http://schemas.microsoft.com/office/drawing/2014/main" id="{F6BC3DFD-F82B-471D-A680-02474B91E475}"/>
              </a:ext>
            </a:extLst>
          </p:cNvPr>
          <p:cNvCxnSpPr>
            <a:cxnSpLocks noChangeShapeType="1"/>
            <a:stCxn id="13324" idx="3"/>
            <a:endCxn id="13322" idx="0"/>
          </p:cNvCxnSpPr>
          <p:nvPr/>
        </p:nvCxnSpPr>
        <p:spPr bwMode="auto">
          <a:xfrm>
            <a:off x="4600015" y="4405830"/>
            <a:ext cx="2556436" cy="231259"/>
          </a:xfrm>
          <a:prstGeom prst="bentConnector2">
            <a:avLst/>
          </a:prstGeom>
          <a:ln>
            <a:headEnd/>
            <a:tailEnd type="triangle" w="med" len="med"/>
          </a:ln>
          <a:extLst>
            <a:ext uri="{909E8E84-426E-40DD-AFC4-6F175D3DCCD1}">
              <a14:hiddenFill xmlns:a14="http://schemas.microsoft.com/office/drawing/2010/main">
                <a:noFill/>
              </a14:hiddenFill>
            </a:ext>
          </a:extLst>
        </p:spPr>
        <p:style>
          <a:lnRef idx="1">
            <a:schemeClr val="accent1"/>
          </a:lnRef>
          <a:fillRef idx="2">
            <a:schemeClr val="accent1"/>
          </a:fillRef>
          <a:effectRef idx="1">
            <a:schemeClr val="accent1"/>
          </a:effectRef>
          <a:fontRef idx="minor">
            <a:schemeClr val="dk1"/>
          </a:fontRef>
        </p:style>
      </p:cxnSp>
      <p:cxnSp>
        <p:nvCxnSpPr>
          <p:cNvPr id="13329" name="AutoShape 17">
            <a:extLst>
              <a:ext uri="{FF2B5EF4-FFF2-40B4-BE49-F238E27FC236}">
                <a16:creationId xmlns:a16="http://schemas.microsoft.com/office/drawing/2014/main" id="{89B89C57-0C7B-4FBB-9133-223A2D1B3F86}"/>
              </a:ext>
            </a:extLst>
          </p:cNvPr>
          <p:cNvCxnSpPr>
            <a:cxnSpLocks noChangeShapeType="1"/>
            <a:stCxn id="13321" idx="3"/>
            <a:endCxn id="13325" idx="2"/>
          </p:cNvCxnSpPr>
          <p:nvPr/>
        </p:nvCxnSpPr>
        <p:spPr bwMode="auto">
          <a:xfrm flipV="1">
            <a:off x="4921250" y="5949950"/>
            <a:ext cx="2235200" cy="311150"/>
          </a:xfrm>
          <a:prstGeom prst="bentConnector2">
            <a:avLst/>
          </a:prstGeom>
          <a:ln>
            <a:headEnd/>
            <a:tailEnd type="triangle" w="med" len="med"/>
          </a:ln>
          <a:extLst>
            <a:ext uri="{909E8E84-426E-40DD-AFC4-6F175D3DCCD1}">
              <a14:hiddenFill xmlns:a14="http://schemas.microsoft.com/office/drawing/2010/main">
                <a:noFill/>
              </a14:hiddenFill>
            </a:ext>
          </a:extLst>
        </p:spPr>
        <p:style>
          <a:lnRef idx="1">
            <a:schemeClr val="accent1"/>
          </a:lnRef>
          <a:fillRef idx="2">
            <a:schemeClr val="accent1"/>
          </a:fillRef>
          <a:effectRef idx="1">
            <a:schemeClr val="accent1"/>
          </a:effectRef>
          <a:fontRef idx="minor">
            <a:schemeClr val="dk1"/>
          </a:fontRef>
        </p:style>
      </p:cxnSp>
      <p:cxnSp>
        <p:nvCxnSpPr>
          <p:cNvPr id="13330" name="AutoShape 18">
            <a:extLst>
              <a:ext uri="{FF2B5EF4-FFF2-40B4-BE49-F238E27FC236}">
                <a16:creationId xmlns:a16="http://schemas.microsoft.com/office/drawing/2014/main" id="{E9F5EE4D-EDE6-4352-A5F9-971794B061A1}"/>
              </a:ext>
            </a:extLst>
          </p:cNvPr>
          <p:cNvCxnSpPr>
            <a:cxnSpLocks noChangeShapeType="1"/>
            <a:stCxn id="13325" idx="3"/>
            <a:endCxn id="13323" idx="2"/>
          </p:cNvCxnSpPr>
          <p:nvPr/>
        </p:nvCxnSpPr>
        <p:spPr bwMode="auto">
          <a:xfrm flipV="1">
            <a:off x="7748588" y="5495925"/>
            <a:ext cx="1676400" cy="266700"/>
          </a:xfrm>
          <a:prstGeom prst="bentConnector2">
            <a:avLst/>
          </a:prstGeom>
          <a:ln>
            <a:headEnd/>
            <a:tailEnd type="triangle" w="med" len="med"/>
          </a:ln>
          <a:extLst>
            <a:ext uri="{909E8E84-426E-40DD-AFC4-6F175D3DCCD1}">
              <a14:hiddenFill xmlns:a14="http://schemas.microsoft.com/office/drawing/2010/main">
                <a:noFill/>
              </a14:hiddenFill>
            </a:ext>
          </a:extLst>
        </p:spPr>
        <p:style>
          <a:lnRef idx="1">
            <a:schemeClr val="accent1"/>
          </a:lnRef>
          <a:fillRef idx="2">
            <a:schemeClr val="accent1"/>
          </a:fillRef>
          <a:effectRef idx="1">
            <a:schemeClr val="accent1"/>
          </a:effectRef>
          <a:fontRef idx="minor">
            <a:schemeClr val="dk1"/>
          </a:fontRef>
        </p:style>
      </p:cxnSp>
      <p:cxnSp>
        <p:nvCxnSpPr>
          <p:cNvPr id="13331" name="AutoShape 19">
            <a:extLst>
              <a:ext uri="{FF2B5EF4-FFF2-40B4-BE49-F238E27FC236}">
                <a16:creationId xmlns:a16="http://schemas.microsoft.com/office/drawing/2014/main" id="{E659A631-9FDB-4D4A-9DC5-5CD585920D9A}"/>
              </a:ext>
            </a:extLst>
          </p:cNvPr>
          <p:cNvCxnSpPr>
            <a:cxnSpLocks noChangeShapeType="1"/>
            <a:stCxn id="13322" idx="3"/>
            <a:endCxn id="13323" idx="0"/>
          </p:cNvCxnSpPr>
          <p:nvPr/>
        </p:nvCxnSpPr>
        <p:spPr bwMode="auto">
          <a:xfrm>
            <a:off x="7748588" y="4826000"/>
            <a:ext cx="1676400" cy="293688"/>
          </a:xfrm>
          <a:prstGeom prst="bentConnector2">
            <a:avLst/>
          </a:prstGeom>
          <a:ln>
            <a:headEnd/>
            <a:tailEnd type="triangle" w="med" len="med"/>
          </a:ln>
          <a:extLst>
            <a:ext uri="{909E8E84-426E-40DD-AFC4-6F175D3DCCD1}">
              <a14:hiddenFill xmlns:a14="http://schemas.microsoft.com/office/drawing/2010/main">
                <a:noFill/>
              </a14:hiddenFill>
            </a:ext>
          </a:extLst>
        </p:spPr>
        <p:style>
          <a:lnRef idx="1">
            <a:schemeClr val="accent1"/>
          </a:lnRef>
          <a:fillRef idx="2">
            <a:schemeClr val="accent1"/>
          </a:fillRef>
          <a:effectRef idx="1">
            <a:schemeClr val="accent1"/>
          </a:effectRef>
          <a:fontRef idx="minor">
            <a:schemeClr val="dk1"/>
          </a:fontRef>
        </p:style>
      </p:cxnSp>
      <p:cxnSp>
        <p:nvCxnSpPr>
          <p:cNvPr id="13332" name="AutoShape 20">
            <a:extLst>
              <a:ext uri="{FF2B5EF4-FFF2-40B4-BE49-F238E27FC236}">
                <a16:creationId xmlns:a16="http://schemas.microsoft.com/office/drawing/2014/main" id="{076ABE7D-D8C2-497F-A78A-BCE53ADDB25A}"/>
              </a:ext>
            </a:extLst>
          </p:cNvPr>
          <p:cNvCxnSpPr>
            <a:cxnSpLocks noChangeShapeType="1"/>
            <a:stCxn id="13314" idx="0"/>
            <a:endCxn id="13316" idx="0"/>
          </p:cNvCxnSpPr>
          <p:nvPr/>
        </p:nvCxnSpPr>
        <p:spPr bwMode="auto">
          <a:xfrm rot="5400000" flipH="1" flipV="1">
            <a:off x="4469607" y="1139032"/>
            <a:ext cx="12700" cy="1938337"/>
          </a:xfrm>
          <a:prstGeom prst="bentConnector3">
            <a:avLst>
              <a:gd name="adj1" fmla="val 1800000"/>
            </a:avLst>
          </a:prstGeom>
          <a:ln>
            <a:headEnd/>
            <a:tailEnd type="triangle" w="med" len="med"/>
          </a:ln>
          <a:extLst>
            <a:ext uri="{909E8E84-426E-40DD-AFC4-6F175D3DCCD1}">
              <a14:hiddenFill xmlns:a14="http://schemas.microsoft.com/office/drawing/2010/main">
                <a:noFill/>
              </a14:hiddenFill>
            </a:ext>
          </a:extLst>
        </p:spPr>
        <p:style>
          <a:lnRef idx="1">
            <a:schemeClr val="accent2"/>
          </a:lnRef>
          <a:fillRef idx="3">
            <a:schemeClr val="accent2"/>
          </a:fillRef>
          <a:effectRef idx="2">
            <a:schemeClr val="accent2"/>
          </a:effectRef>
          <a:fontRef idx="minor">
            <a:schemeClr val="lt1"/>
          </a:fontRef>
        </p:style>
      </p:cxnSp>
      <p:cxnSp>
        <p:nvCxnSpPr>
          <p:cNvPr id="13333" name="AutoShape 21">
            <a:extLst>
              <a:ext uri="{FF2B5EF4-FFF2-40B4-BE49-F238E27FC236}">
                <a16:creationId xmlns:a16="http://schemas.microsoft.com/office/drawing/2014/main" id="{071B587C-533B-4A72-A8D1-0BD4A8E50B21}"/>
              </a:ext>
            </a:extLst>
          </p:cNvPr>
          <p:cNvCxnSpPr>
            <a:cxnSpLocks noChangeShapeType="1"/>
            <a:stCxn id="13316" idx="2"/>
            <a:endCxn id="13317" idx="2"/>
          </p:cNvCxnSpPr>
          <p:nvPr/>
        </p:nvCxnSpPr>
        <p:spPr bwMode="auto">
          <a:xfrm rot="16200000" flipH="1">
            <a:off x="6439695" y="1477170"/>
            <a:ext cx="7937" cy="2009775"/>
          </a:xfrm>
          <a:prstGeom prst="bentConnector3">
            <a:avLst>
              <a:gd name="adj1" fmla="val 2791630"/>
            </a:avLst>
          </a:prstGeom>
          <a:ln>
            <a:headEnd/>
            <a:tailEnd type="triangle" w="med" len="med"/>
          </a:ln>
          <a:extLst>
            <a:ext uri="{909E8E84-426E-40DD-AFC4-6F175D3DCCD1}">
              <a14:hiddenFill xmlns:a14="http://schemas.microsoft.com/office/drawing/2010/main">
                <a:noFill/>
              </a14:hiddenFill>
            </a:ext>
          </a:extLst>
        </p:spPr>
        <p:style>
          <a:lnRef idx="1">
            <a:schemeClr val="accent2"/>
          </a:lnRef>
          <a:fillRef idx="3">
            <a:schemeClr val="accent2"/>
          </a:fillRef>
          <a:effectRef idx="2">
            <a:schemeClr val="accent2"/>
          </a:effectRef>
          <a:fontRef idx="minor">
            <a:schemeClr val="lt1"/>
          </a:fontRef>
        </p:style>
      </p:cxnSp>
      <p:cxnSp>
        <p:nvCxnSpPr>
          <p:cNvPr id="13334" name="AutoShape 22">
            <a:extLst>
              <a:ext uri="{FF2B5EF4-FFF2-40B4-BE49-F238E27FC236}">
                <a16:creationId xmlns:a16="http://schemas.microsoft.com/office/drawing/2014/main" id="{F44F5AA4-4E67-44CC-BB7B-ED5A3B6EBCC0}"/>
              </a:ext>
            </a:extLst>
          </p:cNvPr>
          <p:cNvCxnSpPr>
            <a:cxnSpLocks noChangeShapeType="1"/>
            <a:stCxn id="13317" idx="0"/>
            <a:endCxn id="13318" idx="0"/>
          </p:cNvCxnSpPr>
          <p:nvPr/>
        </p:nvCxnSpPr>
        <p:spPr bwMode="auto">
          <a:xfrm rot="5400000" flipV="1">
            <a:off x="8383589" y="1174751"/>
            <a:ext cx="1587" cy="1871663"/>
          </a:xfrm>
          <a:prstGeom prst="bentConnector3">
            <a:avLst>
              <a:gd name="adj1" fmla="val -14400005"/>
            </a:avLst>
          </a:prstGeom>
          <a:ln>
            <a:headEnd/>
            <a:tailEnd type="triangle" w="med" len="med"/>
          </a:ln>
          <a:extLst>
            <a:ext uri="{909E8E84-426E-40DD-AFC4-6F175D3DCCD1}">
              <a14:hiddenFill xmlns:a14="http://schemas.microsoft.com/office/drawing/2010/main">
                <a:noFill/>
              </a14:hiddenFill>
            </a:ext>
          </a:extLst>
        </p:spPr>
        <p:style>
          <a:lnRef idx="1">
            <a:schemeClr val="accent2"/>
          </a:lnRef>
          <a:fillRef idx="3">
            <a:schemeClr val="accent2"/>
          </a:fillRef>
          <a:effectRef idx="2">
            <a:schemeClr val="accent2"/>
          </a:effectRef>
          <a:fontRef idx="minor">
            <a:schemeClr val="lt1"/>
          </a:fontRef>
        </p:style>
      </p:cxnSp>
      <p:sp>
        <p:nvSpPr>
          <p:cNvPr id="13335" name="Text Box 4">
            <a:extLst>
              <a:ext uri="{FF2B5EF4-FFF2-40B4-BE49-F238E27FC236}">
                <a16:creationId xmlns:a16="http://schemas.microsoft.com/office/drawing/2014/main" id="{BED8F06D-2270-4217-878D-1628CE2AAC45}"/>
              </a:ext>
            </a:extLst>
          </p:cNvPr>
          <p:cNvSpPr txBox="1">
            <a:spLocks noChangeArrowheads="1"/>
          </p:cNvSpPr>
          <p:nvPr/>
        </p:nvSpPr>
        <p:spPr bwMode="auto">
          <a:xfrm>
            <a:off x="3319464" y="117475"/>
            <a:ext cx="529721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CL" altLang="es-CL" b="1">
                <a:latin typeface="Times New Roman" panose="02020603050405020304" pitchFamily="18" charset="0"/>
                <a:cs typeface="Times New Roman" panose="02020603050405020304" pitchFamily="18" charset="0"/>
              </a:rPr>
              <a:t>Procariontes v/s Eucariontes </a:t>
            </a:r>
            <a:endParaRPr lang="es-ES" altLang="es-CL" b="1">
              <a:latin typeface="Times New Roman" panose="02020603050405020304" pitchFamily="18" charset="0"/>
              <a:cs typeface="Times New Roman" panose="02020603050405020304" pitchFamily="18" charset="0"/>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3 CuadroTexto">
            <a:extLst>
              <a:ext uri="{FF2B5EF4-FFF2-40B4-BE49-F238E27FC236}">
                <a16:creationId xmlns:a16="http://schemas.microsoft.com/office/drawing/2014/main" id="{173B550D-F11B-4787-99C9-ECB74E7915FA}"/>
              </a:ext>
            </a:extLst>
          </p:cNvPr>
          <p:cNvSpPr txBox="1">
            <a:spLocks noChangeArrowheads="1"/>
          </p:cNvSpPr>
          <p:nvPr/>
        </p:nvSpPr>
        <p:spPr bwMode="auto">
          <a:xfrm>
            <a:off x="2243139" y="1482973"/>
            <a:ext cx="7697787"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ES" altLang="es-CL" sz="2800">
                <a:latin typeface="Arial" panose="020B0604020202020204" pitchFamily="34" charset="0"/>
              </a:rPr>
              <a:t>Como todas las cosas están llenas de mi alma </a:t>
            </a:r>
            <a:br>
              <a:rPr lang="es-ES" altLang="es-CL" sz="2800">
                <a:latin typeface="Arial" panose="020B0604020202020204" pitchFamily="34" charset="0"/>
              </a:rPr>
            </a:br>
            <a:r>
              <a:rPr lang="es-ES" altLang="es-CL" sz="2800">
                <a:latin typeface="Arial" panose="020B0604020202020204" pitchFamily="34" charset="0"/>
              </a:rPr>
              <a:t>emerges de las cosas, llena del alma mía. </a:t>
            </a:r>
            <a:br>
              <a:rPr lang="es-ES" altLang="es-CL" sz="2800">
                <a:latin typeface="Arial" panose="020B0604020202020204" pitchFamily="34" charset="0"/>
              </a:rPr>
            </a:br>
            <a:r>
              <a:rPr lang="es-ES" altLang="es-CL" sz="2800">
                <a:latin typeface="Arial" panose="020B0604020202020204" pitchFamily="34" charset="0"/>
              </a:rPr>
              <a:t>Mariposa de sueño, te pareces a mi alma, </a:t>
            </a:r>
            <a:br>
              <a:rPr lang="es-ES" altLang="es-CL" sz="2800">
                <a:latin typeface="Arial" panose="020B0604020202020204" pitchFamily="34" charset="0"/>
              </a:rPr>
            </a:br>
            <a:r>
              <a:rPr lang="es-ES" altLang="es-CL" sz="2800">
                <a:latin typeface="Arial" panose="020B0604020202020204" pitchFamily="34" charset="0"/>
              </a:rPr>
              <a:t>y te pareces a la palabra melancolía.</a:t>
            </a:r>
            <a:endParaRPr lang="es-CL" altLang="es-CL" sz="2800">
              <a:latin typeface="Arial" panose="020B0604020202020204" pitchFamily="34" charset="0"/>
            </a:endParaRPr>
          </a:p>
          <a:p>
            <a:pPr eaLnBrk="1" hangingPunct="1">
              <a:spcBef>
                <a:spcPct val="0"/>
              </a:spcBef>
              <a:buFontTx/>
              <a:buNone/>
            </a:pPr>
            <a:endParaRPr lang="es-CL" altLang="es-CL" sz="2400">
              <a:latin typeface="Arial" panose="020B0604020202020204" pitchFamily="34" charset="0"/>
            </a:endParaRPr>
          </a:p>
        </p:txBody>
      </p:sp>
      <p:sp>
        <p:nvSpPr>
          <p:cNvPr id="22535" name="1 CuadroTexto">
            <a:extLst>
              <a:ext uri="{FF2B5EF4-FFF2-40B4-BE49-F238E27FC236}">
                <a16:creationId xmlns:a16="http://schemas.microsoft.com/office/drawing/2014/main" id="{27911E9C-065F-43ED-BB66-5C48F41F619E}"/>
              </a:ext>
            </a:extLst>
          </p:cNvPr>
          <p:cNvSpPr txBox="1">
            <a:spLocks noChangeArrowheads="1"/>
          </p:cNvSpPr>
          <p:nvPr/>
        </p:nvSpPr>
        <p:spPr bwMode="auto">
          <a:xfrm>
            <a:off x="7229475" y="6346825"/>
            <a:ext cx="40575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CL" altLang="es-CL" sz="1800">
                <a:latin typeface="Arial" panose="020B0604020202020204" pitchFamily="34" charset="0"/>
              </a:rPr>
              <a:t>Extracto del Poema 15, Pablo Neruda</a:t>
            </a:r>
          </a:p>
        </p:txBody>
      </p:sp>
      <p:sp>
        <p:nvSpPr>
          <p:cNvPr id="22536" name="Text Box 4">
            <a:extLst>
              <a:ext uri="{FF2B5EF4-FFF2-40B4-BE49-F238E27FC236}">
                <a16:creationId xmlns:a16="http://schemas.microsoft.com/office/drawing/2014/main" id="{6ADC24BE-8C05-4B74-8A3D-A60B583C52B6}"/>
              </a:ext>
            </a:extLst>
          </p:cNvPr>
          <p:cNvSpPr txBox="1">
            <a:spLocks noChangeArrowheads="1"/>
          </p:cNvSpPr>
          <p:nvPr/>
        </p:nvSpPr>
        <p:spPr bwMode="auto">
          <a:xfrm>
            <a:off x="1759774" y="657116"/>
            <a:ext cx="185178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CL" altLang="es-CL" sz="3600" b="1">
                <a:latin typeface="Times New Roman" panose="02020603050405020304" pitchFamily="18" charset="0"/>
                <a:cs typeface="Times New Roman" panose="02020603050405020304" pitchFamily="18" charset="0"/>
              </a:rPr>
              <a:t>Ejemplo</a:t>
            </a:r>
            <a:endParaRPr lang="es-ES" altLang="es-CL" sz="3600" b="1">
              <a:latin typeface="Times New Roman" panose="02020603050405020304" pitchFamily="18" charset="0"/>
              <a:cs typeface="Times New Roman" panose="02020603050405020304" pitchFamily="18" charset="0"/>
            </a:endParaRPr>
          </a:p>
        </p:txBody>
      </p:sp>
      <p:sp>
        <p:nvSpPr>
          <p:cNvPr id="12" name="4 CuadroTexto">
            <a:extLst>
              <a:ext uri="{FF2B5EF4-FFF2-40B4-BE49-F238E27FC236}">
                <a16:creationId xmlns:a16="http://schemas.microsoft.com/office/drawing/2014/main" id="{DC776B9C-09C3-4AC0-B2E9-7C0C4C0DEE41}"/>
              </a:ext>
            </a:extLst>
          </p:cNvPr>
          <p:cNvSpPr txBox="1">
            <a:spLocks noChangeArrowheads="1"/>
          </p:cNvSpPr>
          <p:nvPr/>
        </p:nvSpPr>
        <p:spPr bwMode="auto">
          <a:xfrm>
            <a:off x="12630402" y="4340474"/>
            <a:ext cx="8175625" cy="218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ES" altLang="es-CL" sz="2800">
                <a:latin typeface="Arial" panose="020B0604020202020204" pitchFamily="34" charset="0"/>
              </a:rPr>
              <a:t>Como todas las cosas están llenas de mi alma… Como todas las cosas están llenas de mi alma…</a:t>
            </a:r>
          </a:p>
          <a:p>
            <a:pPr eaLnBrk="1" hangingPunct="1">
              <a:spcBef>
                <a:spcPct val="0"/>
              </a:spcBef>
              <a:buFontTx/>
              <a:buNone/>
            </a:pPr>
            <a:r>
              <a:rPr lang="es-ES" altLang="es-CL" sz="2800">
                <a:latin typeface="Arial" panose="020B0604020202020204" pitchFamily="34" charset="0"/>
              </a:rPr>
              <a:t>Como todas las cosas están llenas de mi alma… </a:t>
            </a:r>
            <a:br>
              <a:rPr lang="es-ES" altLang="es-CL" sz="2800">
                <a:latin typeface="Arial" panose="020B0604020202020204" pitchFamily="34" charset="0"/>
              </a:rPr>
            </a:br>
            <a:endParaRPr lang="es-CL" altLang="es-CL" sz="2800">
              <a:latin typeface="Arial" panose="020B0604020202020204" pitchFamily="34" charset="0"/>
            </a:endParaRPr>
          </a:p>
          <a:p>
            <a:pPr eaLnBrk="1" hangingPunct="1">
              <a:spcBef>
                <a:spcPct val="0"/>
              </a:spcBef>
              <a:buFontTx/>
              <a:buNone/>
            </a:pPr>
            <a:endParaRPr lang="es-CL" altLang="es-CL" sz="2400">
              <a:latin typeface="Arial" panose="020B0604020202020204" pitchFamily="34" charset="0"/>
            </a:endParaRPr>
          </a:p>
        </p:txBody>
      </p:sp>
      <p:sp>
        <p:nvSpPr>
          <p:cNvPr id="13" name="6 Rectángulo redondeado">
            <a:extLst>
              <a:ext uri="{FF2B5EF4-FFF2-40B4-BE49-F238E27FC236}">
                <a16:creationId xmlns:a16="http://schemas.microsoft.com/office/drawing/2014/main" id="{6D8E1276-DE81-43EF-B477-009D5499ED9C}"/>
              </a:ext>
            </a:extLst>
          </p:cNvPr>
          <p:cNvSpPr/>
          <p:nvPr/>
        </p:nvSpPr>
        <p:spPr>
          <a:xfrm>
            <a:off x="14678277" y="5240588"/>
            <a:ext cx="2566987" cy="428625"/>
          </a:xfrm>
          <a:prstGeom prst="roundRect">
            <a:avLst/>
          </a:prstGeom>
          <a:solidFill>
            <a:srgbClr val="FFFF00">
              <a:alpha val="33000"/>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CL"/>
          </a:p>
        </p:txBody>
      </p:sp>
      <p:sp>
        <p:nvSpPr>
          <p:cNvPr id="14" name="7 Rectángulo redondeado">
            <a:extLst>
              <a:ext uri="{FF2B5EF4-FFF2-40B4-BE49-F238E27FC236}">
                <a16:creationId xmlns:a16="http://schemas.microsoft.com/office/drawing/2014/main" id="{1E8B9337-D957-404B-91EB-0DC325BD7910}"/>
              </a:ext>
            </a:extLst>
          </p:cNvPr>
          <p:cNvSpPr/>
          <p:nvPr/>
        </p:nvSpPr>
        <p:spPr>
          <a:xfrm>
            <a:off x="13728951" y="4811963"/>
            <a:ext cx="2532062" cy="428625"/>
          </a:xfrm>
          <a:prstGeom prst="roundRect">
            <a:avLst/>
          </a:prstGeom>
          <a:solidFill>
            <a:schemeClr val="accent1">
              <a:alpha val="33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CL"/>
          </a:p>
        </p:txBody>
      </p:sp>
      <p:sp>
        <p:nvSpPr>
          <p:cNvPr id="15" name="8 Rectángulo redondeado">
            <a:extLst>
              <a:ext uri="{FF2B5EF4-FFF2-40B4-BE49-F238E27FC236}">
                <a16:creationId xmlns:a16="http://schemas.microsoft.com/office/drawing/2014/main" id="{481A9A41-BEB3-4D5B-82A8-3F4F2A4F260C}"/>
              </a:ext>
            </a:extLst>
          </p:cNvPr>
          <p:cNvSpPr/>
          <p:nvPr/>
        </p:nvSpPr>
        <p:spPr>
          <a:xfrm>
            <a:off x="12768514" y="4383338"/>
            <a:ext cx="2460625" cy="428625"/>
          </a:xfrm>
          <a:prstGeom prst="roundRect">
            <a:avLst/>
          </a:prstGeom>
          <a:solidFill>
            <a:srgbClr val="FF0000">
              <a:alpha val="33000"/>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CL"/>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1 Rectángulo">
            <a:extLst>
              <a:ext uri="{FF2B5EF4-FFF2-40B4-BE49-F238E27FC236}">
                <a16:creationId xmlns:a16="http://schemas.microsoft.com/office/drawing/2014/main" id="{D15A908C-FE6A-45CD-9920-8F0249632557}"/>
              </a:ext>
            </a:extLst>
          </p:cNvPr>
          <p:cNvSpPr>
            <a:spLocks noChangeArrowheads="1"/>
          </p:cNvSpPr>
          <p:nvPr/>
        </p:nvSpPr>
        <p:spPr bwMode="auto">
          <a:xfrm>
            <a:off x="1343280" y="369889"/>
            <a:ext cx="86328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ES" altLang="es-CL" sz="1800">
                <a:latin typeface="Consolas" panose="020B0609020204030204" pitchFamily="49" charset="0"/>
              </a:rPr>
              <a:t>como todas las cosas están llenas de mi alma emerges de las cosas…</a:t>
            </a:r>
          </a:p>
          <a:p>
            <a:pPr eaLnBrk="1" hangingPunct="1">
              <a:spcBef>
                <a:spcPct val="0"/>
              </a:spcBef>
              <a:buFontTx/>
              <a:buNone/>
            </a:pPr>
            <a:r>
              <a:rPr lang="es-ES" altLang="es-CL" sz="1800">
                <a:latin typeface="Consolas" panose="020B0609020204030204" pitchFamily="49" charset="0"/>
              </a:rPr>
              <a:t>como todas las cosas están llenas de mi alma emerges de las cosas…</a:t>
            </a:r>
          </a:p>
          <a:p>
            <a:pPr eaLnBrk="1" hangingPunct="1">
              <a:spcBef>
                <a:spcPct val="0"/>
              </a:spcBef>
              <a:buFontTx/>
              <a:buNone/>
            </a:pPr>
            <a:r>
              <a:rPr lang="es-ES" altLang="es-CL" sz="1800">
                <a:latin typeface="Consolas" panose="020B0609020204030204" pitchFamily="49" charset="0"/>
              </a:rPr>
              <a:t>como todas las cosas están llenas de mi alma emerges de las cosas…</a:t>
            </a:r>
          </a:p>
        </p:txBody>
      </p:sp>
      <p:sp>
        <p:nvSpPr>
          <p:cNvPr id="23555" name="1 CuadroTexto">
            <a:extLst>
              <a:ext uri="{FF2B5EF4-FFF2-40B4-BE49-F238E27FC236}">
                <a16:creationId xmlns:a16="http://schemas.microsoft.com/office/drawing/2014/main" id="{6C5B7A87-EF25-4251-B057-B2E44D1F3989}"/>
              </a:ext>
            </a:extLst>
          </p:cNvPr>
          <p:cNvSpPr txBox="1">
            <a:spLocks noChangeArrowheads="1"/>
          </p:cNvSpPr>
          <p:nvPr/>
        </p:nvSpPr>
        <p:spPr bwMode="auto">
          <a:xfrm>
            <a:off x="2720975" y="2892426"/>
            <a:ext cx="3200400"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s-ES" altLang="es-CL" sz="1800">
                <a:latin typeface="Consolas" panose="020B0609020204030204" pitchFamily="49" charset="0"/>
              </a:rPr>
              <a:t>como todas las</a:t>
            </a:r>
          </a:p>
          <a:p>
            <a:pPr algn="ctr" eaLnBrk="1" hangingPunct="1">
              <a:spcBef>
                <a:spcPct val="0"/>
              </a:spcBef>
              <a:buFontTx/>
              <a:buNone/>
            </a:pPr>
            <a:r>
              <a:rPr lang="es-ES" altLang="es-CL" sz="1800">
                <a:latin typeface="Consolas" panose="020B0609020204030204" pitchFamily="49" charset="0"/>
              </a:rPr>
              <a:t>todas las cosas</a:t>
            </a:r>
          </a:p>
          <a:p>
            <a:pPr algn="ctr" eaLnBrk="1" hangingPunct="1">
              <a:spcBef>
                <a:spcPct val="0"/>
              </a:spcBef>
              <a:buFontTx/>
              <a:buNone/>
            </a:pPr>
            <a:r>
              <a:rPr lang="es-ES" altLang="es-CL" sz="1800">
                <a:latin typeface="Consolas" panose="020B0609020204030204" pitchFamily="49" charset="0"/>
              </a:rPr>
              <a:t>las cosas están</a:t>
            </a:r>
          </a:p>
          <a:p>
            <a:pPr algn="ctr" eaLnBrk="1" hangingPunct="1">
              <a:spcBef>
                <a:spcPct val="0"/>
              </a:spcBef>
              <a:buFontTx/>
              <a:buNone/>
            </a:pPr>
            <a:r>
              <a:rPr lang="es-ES" altLang="es-CL" sz="1800">
                <a:latin typeface="Consolas" panose="020B0609020204030204" pitchFamily="49" charset="0"/>
              </a:rPr>
              <a:t>cosas están llenas </a:t>
            </a:r>
          </a:p>
          <a:p>
            <a:pPr algn="ctr" eaLnBrk="1" hangingPunct="1">
              <a:spcBef>
                <a:spcPct val="0"/>
              </a:spcBef>
              <a:buFontTx/>
              <a:buNone/>
            </a:pPr>
            <a:r>
              <a:rPr lang="es-ES" altLang="es-CL" sz="1800">
                <a:latin typeface="Consolas" panose="020B0609020204030204" pitchFamily="49" charset="0"/>
              </a:rPr>
              <a:t>están llenas de </a:t>
            </a:r>
          </a:p>
          <a:p>
            <a:pPr algn="ctr" eaLnBrk="1" hangingPunct="1">
              <a:spcBef>
                <a:spcPct val="0"/>
              </a:spcBef>
              <a:buFontTx/>
              <a:buNone/>
            </a:pPr>
            <a:r>
              <a:rPr lang="es-ES" altLang="es-CL" sz="1800">
                <a:latin typeface="Consolas" panose="020B0609020204030204" pitchFamily="49" charset="0"/>
              </a:rPr>
              <a:t>llenas de mi </a:t>
            </a:r>
          </a:p>
          <a:p>
            <a:pPr algn="ctr" eaLnBrk="1" hangingPunct="1">
              <a:spcBef>
                <a:spcPct val="0"/>
              </a:spcBef>
              <a:buFontTx/>
              <a:buNone/>
            </a:pPr>
            <a:r>
              <a:rPr lang="es-ES" altLang="es-CL" sz="1800">
                <a:latin typeface="Consolas" panose="020B0609020204030204" pitchFamily="49" charset="0"/>
              </a:rPr>
              <a:t>de mi alma</a:t>
            </a:r>
          </a:p>
          <a:p>
            <a:pPr algn="ctr" eaLnBrk="1" hangingPunct="1">
              <a:spcBef>
                <a:spcPct val="0"/>
              </a:spcBef>
              <a:buFontTx/>
              <a:buNone/>
            </a:pPr>
            <a:r>
              <a:rPr lang="es-ES" altLang="es-CL" sz="1800">
                <a:latin typeface="Consolas" panose="020B0609020204030204" pitchFamily="49" charset="0"/>
              </a:rPr>
              <a:t>mi alma emerges</a:t>
            </a:r>
          </a:p>
          <a:p>
            <a:pPr algn="ctr" eaLnBrk="1" hangingPunct="1">
              <a:spcBef>
                <a:spcPct val="0"/>
              </a:spcBef>
              <a:buFontTx/>
              <a:buNone/>
            </a:pPr>
            <a:r>
              <a:rPr lang="es-ES" altLang="es-CL" sz="1800">
                <a:latin typeface="Consolas" panose="020B0609020204030204" pitchFamily="49" charset="0"/>
              </a:rPr>
              <a:t>alma emerges de</a:t>
            </a:r>
            <a:br>
              <a:rPr lang="es-ES" altLang="es-CL" sz="1800">
                <a:latin typeface="Consolas" panose="020B0609020204030204" pitchFamily="49" charset="0"/>
              </a:rPr>
            </a:br>
            <a:r>
              <a:rPr lang="es-ES" altLang="es-CL" sz="1800">
                <a:latin typeface="Consolas" panose="020B0609020204030204" pitchFamily="49" charset="0"/>
              </a:rPr>
              <a:t>emerges de las</a:t>
            </a:r>
          </a:p>
          <a:p>
            <a:pPr algn="ctr" eaLnBrk="1" hangingPunct="1">
              <a:spcBef>
                <a:spcPct val="0"/>
              </a:spcBef>
              <a:buFontTx/>
              <a:buNone/>
            </a:pPr>
            <a:r>
              <a:rPr lang="es-ES" altLang="es-CL" sz="1800">
                <a:latin typeface="Consolas" panose="020B0609020204030204" pitchFamily="49" charset="0"/>
              </a:rPr>
              <a:t>de las cosas</a:t>
            </a:r>
          </a:p>
        </p:txBody>
      </p:sp>
      <p:cxnSp>
        <p:nvCxnSpPr>
          <p:cNvPr id="5" name="4 Conector recto de flecha">
            <a:extLst>
              <a:ext uri="{FF2B5EF4-FFF2-40B4-BE49-F238E27FC236}">
                <a16:creationId xmlns:a16="http://schemas.microsoft.com/office/drawing/2014/main" id="{CE818135-376B-429A-A41E-14A76BC0B84F}"/>
              </a:ext>
            </a:extLst>
          </p:cNvPr>
          <p:cNvCxnSpPr/>
          <p:nvPr/>
        </p:nvCxnSpPr>
        <p:spPr>
          <a:xfrm>
            <a:off x="4321175" y="1671638"/>
            <a:ext cx="0" cy="8255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5 CuadroTexto">
            <a:extLst>
              <a:ext uri="{FF2B5EF4-FFF2-40B4-BE49-F238E27FC236}">
                <a16:creationId xmlns:a16="http://schemas.microsoft.com/office/drawing/2014/main" id="{F3C9A430-608E-4AE6-9326-88974C900EBE}"/>
              </a:ext>
            </a:extLst>
          </p:cNvPr>
          <p:cNvSpPr txBox="1"/>
          <p:nvPr/>
        </p:nvSpPr>
        <p:spPr>
          <a:xfrm>
            <a:off x="4408908" y="1671638"/>
            <a:ext cx="7936788" cy="646331"/>
          </a:xfrm>
          <a:prstGeom prst="rect">
            <a:avLst/>
          </a:prstGeom>
          <a:noFill/>
        </p:spPr>
        <p:txBody>
          <a:bodyPr wrap="none">
            <a:spAutoFit/>
          </a:bodyPr>
          <a:lstStyle/>
          <a:p>
            <a:pPr>
              <a:defRPr/>
            </a:pPr>
            <a:r>
              <a:rPr lang="es-CL">
                <a:effectLst>
                  <a:outerShdw blurRad="38100" dist="38100" dir="2700000" algn="tl">
                    <a:srgbClr val="000000">
                      <a:alpha val="43137"/>
                    </a:srgbClr>
                  </a:outerShdw>
                </a:effectLst>
                <a:latin typeface="Arial" charset="0"/>
              </a:rPr>
              <a:t>Fragmentación al azar pero con selección de tamaño</a:t>
            </a:r>
          </a:p>
          <a:p>
            <a:pPr>
              <a:defRPr/>
            </a:pPr>
            <a:r>
              <a:rPr lang="es-CL">
                <a:effectLst>
                  <a:outerShdw blurRad="38100" dist="38100" dir="2700000" algn="tl">
                    <a:srgbClr val="000000">
                      <a:alpha val="43137"/>
                    </a:srgbClr>
                  </a:outerShdw>
                </a:effectLst>
                <a:latin typeface="Arial" charset="0"/>
              </a:rPr>
              <a:t> (Ej: cada 3 palabras, suponiendo que sólo puedo leer 3 palabras a la vez)</a:t>
            </a:r>
          </a:p>
        </p:txBody>
      </p:sp>
      <p:sp>
        <p:nvSpPr>
          <p:cNvPr id="9" name="8 Cerrar llave">
            <a:extLst>
              <a:ext uri="{FF2B5EF4-FFF2-40B4-BE49-F238E27FC236}">
                <a16:creationId xmlns:a16="http://schemas.microsoft.com/office/drawing/2014/main" id="{EBD95D3C-997D-453F-BB15-8DAEFEC64080}"/>
              </a:ext>
            </a:extLst>
          </p:cNvPr>
          <p:cNvSpPr/>
          <p:nvPr/>
        </p:nvSpPr>
        <p:spPr>
          <a:xfrm>
            <a:off x="6888163" y="2892426"/>
            <a:ext cx="368300" cy="3140075"/>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s-CL"/>
          </a:p>
        </p:txBody>
      </p:sp>
      <p:sp>
        <p:nvSpPr>
          <p:cNvPr id="23559" name="9 CuadroTexto">
            <a:extLst>
              <a:ext uri="{FF2B5EF4-FFF2-40B4-BE49-F238E27FC236}">
                <a16:creationId xmlns:a16="http://schemas.microsoft.com/office/drawing/2014/main" id="{2AAF2501-C7E9-4972-8770-2274C87886B8}"/>
              </a:ext>
            </a:extLst>
          </p:cNvPr>
          <p:cNvSpPr txBox="1">
            <a:spLocks noChangeArrowheads="1"/>
          </p:cNvSpPr>
          <p:nvPr/>
        </p:nvSpPr>
        <p:spPr bwMode="auto">
          <a:xfrm>
            <a:off x="7491414" y="4079876"/>
            <a:ext cx="29543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s-CL" altLang="es-CL" sz="1800">
                <a:latin typeface="Arial" panose="020B0604020202020204" pitchFamily="34" charset="0"/>
              </a:rPr>
              <a:t>reads o lecturas</a:t>
            </a:r>
          </a:p>
          <a:p>
            <a:pPr algn="ctr" eaLnBrk="1" hangingPunct="1">
              <a:spcBef>
                <a:spcPct val="0"/>
              </a:spcBef>
              <a:buFontTx/>
              <a:buNone/>
            </a:pPr>
            <a:r>
              <a:rPr lang="es-CL" altLang="es-CL" sz="1800">
                <a:latin typeface="Arial" panose="020B0604020202020204" pitchFamily="34" charset="0"/>
              </a:rPr>
              <a:t>(piezas del rompecabezas)</a:t>
            </a:r>
          </a:p>
        </p:txBody>
      </p:sp>
      <p:sp>
        <p:nvSpPr>
          <p:cNvPr id="11" name="CuadroTexto 10">
            <a:extLst>
              <a:ext uri="{FF2B5EF4-FFF2-40B4-BE49-F238E27FC236}">
                <a16:creationId xmlns:a16="http://schemas.microsoft.com/office/drawing/2014/main" id="{22946445-3758-4FF0-9FFE-598413474392}"/>
              </a:ext>
            </a:extLst>
          </p:cNvPr>
          <p:cNvSpPr txBox="1"/>
          <p:nvPr/>
        </p:nvSpPr>
        <p:spPr>
          <a:xfrm>
            <a:off x="10409239" y="389076"/>
            <a:ext cx="1446230" cy="707886"/>
          </a:xfrm>
          <a:prstGeom prst="rect">
            <a:avLst/>
          </a:prstGeom>
          <a:noFill/>
        </p:spPr>
        <p:txBody>
          <a:bodyPr wrap="none" rtlCol="0">
            <a:spAutoFit/>
          </a:bodyPr>
          <a:lstStyle/>
          <a:p>
            <a:pPr algn="ctr"/>
            <a:r>
              <a:rPr lang="es-CL" sz="2000" b="1"/>
              <a:t>Cobertura</a:t>
            </a:r>
          </a:p>
          <a:p>
            <a:pPr algn="ctr"/>
            <a:r>
              <a:rPr lang="es-CL" sz="2000" b="1"/>
              <a:t>3X</a:t>
            </a:r>
            <a:endParaRPr lang="es-MX" sz="2000" b="1"/>
          </a:p>
        </p:txBody>
      </p:sp>
      <p:grpSp>
        <p:nvGrpSpPr>
          <p:cNvPr id="7" name="Grupo 6">
            <a:extLst>
              <a:ext uri="{FF2B5EF4-FFF2-40B4-BE49-F238E27FC236}">
                <a16:creationId xmlns:a16="http://schemas.microsoft.com/office/drawing/2014/main" id="{CC4D115F-17A2-40EF-BBC8-A784C952E66C}"/>
              </a:ext>
            </a:extLst>
          </p:cNvPr>
          <p:cNvGrpSpPr/>
          <p:nvPr/>
        </p:nvGrpSpPr>
        <p:grpSpPr>
          <a:xfrm>
            <a:off x="1989224" y="363744"/>
            <a:ext cx="6890084" cy="923925"/>
            <a:chOff x="1989224" y="363744"/>
            <a:chExt cx="6890084" cy="923925"/>
          </a:xfrm>
          <a:effectLst>
            <a:outerShdw blurRad="63500" sx="102000" sy="102000" algn="ctr" rotWithShape="0">
              <a:prstClr val="black">
                <a:alpha val="40000"/>
              </a:prstClr>
            </a:outerShdw>
          </a:effectLst>
        </p:grpSpPr>
        <p:cxnSp>
          <p:nvCxnSpPr>
            <p:cNvPr id="24" name="Conector recto 23">
              <a:extLst>
                <a:ext uri="{FF2B5EF4-FFF2-40B4-BE49-F238E27FC236}">
                  <a16:creationId xmlns:a16="http://schemas.microsoft.com/office/drawing/2014/main" id="{FFF6E20E-40C3-43AD-8331-96BE9A81E9BF}"/>
                </a:ext>
              </a:extLst>
            </p:cNvPr>
            <p:cNvCxnSpPr/>
            <p:nvPr/>
          </p:nvCxnSpPr>
          <p:spPr>
            <a:xfrm>
              <a:off x="1989224" y="668544"/>
              <a:ext cx="0" cy="3741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Conector recto 24">
              <a:extLst>
                <a:ext uri="{FF2B5EF4-FFF2-40B4-BE49-F238E27FC236}">
                  <a16:creationId xmlns:a16="http://schemas.microsoft.com/office/drawing/2014/main" id="{C39B19DC-2F56-4533-ACBF-16B070FB08B7}"/>
                </a:ext>
              </a:extLst>
            </p:cNvPr>
            <p:cNvCxnSpPr/>
            <p:nvPr/>
          </p:nvCxnSpPr>
          <p:spPr>
            <a:xfrm>
              <a:off x="2735182" y="913477"/>
              <a:ext cx="0" cy="3741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A6CAD652-0FC6-479F-AA57-9E36B13F67E9}"/>
                </a:ext>
              </a:extLst>
            </p:cNvPr>
            <p:cNvCxnSpPr/>
            <p:nvPr/>
          </p:nvCxnSpPr>
          <p:spPr>
            <a:xfrm>
              <a:off x="4748466" y="913477"/>
              <a:ext cx="0" cy="3741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Conector recto 26">
              <a:extLst>
                <a:ext uri="{FF2B5EF4-FFF2-40B4-BE49-F238E27FC236}">
                  <a16:creationId xmlns:a16="http://schemas.microsoft.com/office/drawing/2014/main" id="{CEF946E2-D848-4059-8D1C-CAD14129EDAF}"/>
                </a:ext>
              </a:extLst>
            </p:cNvPr>
            <p:cNvCxnSpPr/>
            <p:nvPr/>
          </p:nvCxnSpPr>
          <p:spPr>
            <a:xfrm>
              <a:off x="6384761" y="913477"/>
              <a:ext cx="0" cy="3741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Conector recto 27">
              <a:extLst>
                <a:ext uri="{FF2B5EF4-FFF2-40B4-BE49-F238E27FC236}">
                  <a16:creationId xmlns:a16="http://schemas.microsoft.com/office/drawing/2014/main" id="{2B1A4B7D-B441-46E8-B440-91425D5A13A0}"/>
                </a:ext>
              </a:extLst>
            </p:cNvPr>
            <p:cNvCxnSpPr/>
            <p:nvPr/>
          </p:nvCxnSpPr>
          <p:spPr>
            <a:xfrm>
              <a:off x="8373982" y="913477"/>
              <a:ext cx="0" cy="3741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a16="http://schemas.microsoft.com/office/drawing/2014/main" id="{6AA9208E-4767-4A5C-A875-396A08E0EDCF}"/>
                </a:ext>
              </a:extLst>
            </p:cNvPr>
            <p:cNvCxnSpPr/>
            <p:nvPr/>
          </p:nvCxnSpPr>
          <p:spPr>
            <a:xfrm>
              <a:off x="3986466" y="668544"/>
              <a:ext cx="0" cy="3741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842147EB-E8B9-4836-9CAC-5D27DF707AD9}"/>
                </a:ext>
              </a:extLst>
            </p:cNvPr>
            <p:cNvCxnSpPr/>
            <p:nvPr/>
          </p:nvCxnSpPr>
          <p:spPr>
            <a:xfrm>
              <a:off x="5991729" y="668544"/>
              <a:ext cx="0" cy="3741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B4223093-8ACC-4AF7-9FEF-2C62782CD2E6}"/>
                </a:ext>
              </a:extLst>
            </p:cNvPr>
            <p:cNvCxnSpPr/>
            <p:nvPr/>
          </p:nvCxnSpPr>
          <p:spPr>
            <a:xfrm>
              <a:off x="7996992" y="668544"/>
              <a:ext cx="0" cy="3741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0277B840-3908-40D5-A51F-B3D9FF4729D1}"/>
                </a:ext>
              </a:extLst>
            </p:cNvPr>
            <p:cNvCxnSpPr/>
            <p:nvPr/>
          </p:nvCxnSpPr>
          <p:spPr>
            <a:xfrm>
              <a:off x="3248529" y="363744"/>
              <a:ext cx="0" cy="3741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A64AC7BB-7FF0-4437-86B6-F3C5888FB694}"/>
                </a:ext>
              </a:extLst>
            </p:cNvPr>
            <p:cNvCxnSpPr/>
            <p:nvPr/>
          </p:nvCxnSpPr>
          <p:spPr>
            <a:xfrm>
              <a:off x="5614740" y="363744"/>
              <a:ext cx="0" cy="3741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043BC02B-BB0D-4F55-8FCA-EE6AD2802598}"/>
                </a:ext>
              </a:extLst>
            </p:cNvPr>
            <p:cNvCxnSpPr/>
            <p:nvPr/>
          </p:nvCxnSpPr>
          <p:spPr>
            <a:xfrm>
              <a:off x="7002382" y="363744"/>
              <a:ext cx="0" cy="3741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Conector recto 34">
              <a:extLst>
                <a:ext uri="{FF2B5EF4-FFF2-40B4-BE49-F238E27FC236}">
                  <a16:creationId xmlns:a16="http://schemas.microsoft.com/office/drawing/2014/main" id="{9F9F7516-FCD6-4273-A196-FF39A707C931}"/>
                </a:ext>
              </a:extLst>
            </p:cNvPr>
            <p:cNvCxnSpPr/>
            <p:nvPr/>
          </p:nvCxnSpPr>
          <p:spPr>
            <a:xfrm>
              <a:off x="8879308" y="363744"/>
              <a:ext cx="0" cy="374192"/>
            </a:xfrm>
            <a:prstGeom prst="line">
              <a:avLst/>
            </a:prstGeom>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1 CuadroTexto">
            <a:extLst>
              <a:ext uri="{FF2B5EF4-FFF2-40B4-BE49-F238E27FC236}">
                <a16:creationId xmlns:a16="http://schemas.microsoft.com/office/drawing/2014/main" id="{8B00FBDB-7444-4F91-9C44-3BB97B6AD556}"/>
              </a:ext>
            </a:extLst>
          </p:cNvPr>
          <p:cNvSpPr txBox="1">
            <a:spLocks noChangeArrowheads="1"/>
          </p:cNvSpPr>
          <p:nvPr/>
        </p:nvSpPr>
        <p:spPr bwMode="auto">
          <a:xfrm>
            <a:off x="1920791" y="1336926"/>
            <a:ext cx="93599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ES" altLang="es-CL" sz="1800">
                <a:latin typeface="Consolas" panose="020B0609020204030204" pitchFamily="49" charset="0"/>
              </a:rPr>
              <a:t>como todas las</a:t>
            </a:r>
          </a:p>
          <a:p>
            <a:pPr eaLnBrk="1" hangingPunct="1">
              <a:spcBef>
                <a:spcPct val="0"/>
              </a:spcBef>
              <a:buFontTx/>
              <a:buNone/>
            </a:pPr>
            <a:r>
              <a:rPr lang="es-ES" altLang="es-CL" sz="1800">
                <a:latin typeface="Consolas" panose="020B0609020204030204" pitchFamily="49" charset="0"/>
              </a:rPr>
              <a:t>     todas las cosas</a:t>
            </a:r>
          </a:p>
          <a:p>
            <a:pPr eaLnBrk="1" hangingPunct="1">
              <a:spcBef>
                <a:spcPct val="0"/>
              </a:spcBef>
              <a:buFontTx/>
              <a:buNone/>
            </a:pPr>
            <a:r>
              <a:rPr lang="es-ES" altLang="es-CL" sz="1800">
                <a:latin typeface="Consolas" panose="020B0609020204030204" pitchFamily="49" charset="0"/>
              </a:rPr>
              <a:t>           las cosas están</a:t>
            </a:r>
          </a:p>
          <a:p>
            <a:pPr eaLnBrk="1" hangingPunct="1">
              <a:spcBef>
                <a:spcPct val="0"/>
              </a:spcBef>
              <a:buFontTx/>
              <a:buNone/>
            </a:pPr>
            <a:r>
              <a:rPr lang="es-ES" altLang="es-CL" sz="1800">
                <a:latin typeface="Consolas" panose="020B0609020204030204" pitchFamily="49" charset="0"/>
              </a:rPr>
              <a:t>               cosas están llenas </a:t>
            </a:r>
          </a:p>
          <a:p>
            <a:pPr eaLnBrk="1" hangingPunct="1">
              <a:spcBef>
                <a:spcPct val="0"/>
              </a:spcBef>
              <a:buFontTx/>
              <a:buNone/>
            </a:pPr>
            <a:r>
              <a:rPr lang="es-ES" altLang="es-CL" sz="1800">
                <a:latin typeface="Consolas" panose="020B0609020204030204" pitchFamily="49" charset="0"/>
              </a:rPr>
              <a:t>                     están llenas de </a:t>
            </a:r>
          </a:p>
          <a:p>
            <a:pPr eaLnBrk="1" hangingPunct="1">
              <a:spcBef>
                <a:spcPct val="0"/>
              </a:spcBef>
              <a:buFontTx/>
              <a:buNone/>
            </a:pPr>
            <a:r>
              <a:rPr lang="es-ES" altLang="es-CL" sz="1800">
                <a:latin typeface="Consolas" panose="020B0609020204030204" pitchFamily="49" charset="0"/>
              </a:rPr>
              <a:t>                           llenas de mi </a:t>
            </a:r>
          </a:p>
          <a:p>
            <a:pPr eaLnBrk="1" hangingPunct="1">
              <a:spcBef>
                <a:spcPct val="0"/>
              </a:spcBef>
              <a:buFontTx/>
              <a:buNone/>
            </a:pPr>
            <a:r>
              <a:rPr lang="es-ES" altLang="es-CL" sz="1800">
                <a:latin typeface="Consolas" panose="020B0609020204030204" pitchFamily="49" charset="0"/>
              </a:rPr>
              <a:t>                                  de mi alma</a:t>
            </a:r>
          </a:p>
          <a:p>
            <a:pPr eaLnBrk="1" hangingPunct="1">
              <a:spcBef>
                <a:spcPct val="0"/>
              </a:spcBef>
              <a:buFontTx/>
              <a:buNone/>
            </a:pPr>
            <a:r>
              <a:rPr lang="es-ES" altLang="es-CL" sz="1800">
                <a:latin typeface="Consolas" panose="020B0609020204030204" pitchFamily="49" charset="0"/>
              </a:rPr>
              <a:t>                                     mi alma emerges</a:t>
            </a:r>
          </a:p>
          <a:p>
            <a:pPr eaLnBrk="1" hangingPunct="1">
              <a:spcBef>
                <a:spcPct val="0"/>
              </a:spcBef>
              <a:buFontTx/>
              <a:buNone/>
            </a:pPr>
            <a:r>
              <a:rPr lang="es-ES" altLang="es-CL" sz="1800">
                <a:latin typeface="Consolas" panose="020B0609020204030204" pitchFamily="49" charset="0"/>
              </a:rPr>
              <a:t>                                        alma emerges de</a:t>
            </a:r>
            <a:br>
              <a:rPr lang="es-ES" altLang="es-CL" sz="1800">
                <a:latin typeface="Consolas" panose="020B0609020204030204" pitchFamily="49" charset="0"/>
              </a:rPr>
            </a:br>
            <a:r>
              <a:rPr lang="es-ES" altLang="es-CL" sz="1800">
                <a:latin typeface="Consolas" panose="020B0609020204030204" pitchFamily="49" charset="0"/>
              </a:rPr>
              <a:t>                                             emerges de las</a:t>
            </a:r>
          </a:p>
          <a:p>
            <a:pPr eaLnBrk="1" hangingPunct="1">
              <a:spcBef>
                <a:spcPct val="0"/>
              </a:spcBef>
              <a:buFontTx/>
              <a:buNone/>
            </a:pPr>
            <a:r>
              <a:rPr lang="es-ES" altLang="es-CL" sz="1800">
                <a:latin typeface="Consolas" panose="020B0609020204030204" pitchFamily="49" charset="0"/>
              </a:rPr>
              <a:t>                                                     de las cosas</a:t>
            </a:r>
          </a:p>
          <a:p>
            <a:pPr eaLnBrk="1" hangingPunct="1">
              <a:spcBef>
                <a:spcPct val="0"/>
              </a:spcBef>
              <a:buFontTx/>
              <a:buNone/>
            </a:pPr>
            <a:r>
              <a:rPr lang="es-ES" altLang="es-CL" sz="1800">
                <a:latin typeface="Consolas" panose="020B0609020204030204" pitchFamily="49" charset="0"/>
              </a:rPr>
              <a:t>  </a:t>
            </a:r>
          </a:p>
          <a:p>
            <a:pPr eaLnBrk="1" hangingPunct="1">
              <a:spcBef>
                <a:spcPct val="0"/>
              </a:spcBef>
              <a:buFontTx/>
              <a:buNone/>
            </a:pPr>
            <a:endParaRPr lang="es-ES" altLang="es-CL" sz="1800">
              <a:latin typeface="Consolas" panose="020B0609020204030204" pitchFamily="49" charset="0"/>
            </a:endParaRPr>
          </a:p>
          <a:p>
            <a:pPr eaLnBrk="1" hangingPunct="1">
              <a:spcBef>
                <a:spcPct val="0"/>
              </a:spcBef>
              <a:buFontTx/>
              <a:buNone/>
            </a:pPr>
            <a:r>
              <a:rPr lang="es-ES" altLang="es-CL" sz="1800">
                <a:latin typeface="Consolas" panose="020B0609020204030204" pitchFamily="49" charset="0"/>
              </a:rPr>
              <a:t>como todas las cosas están llenas de mi alma emerges de las cosas</a:t>
            </a:r>
          </a:p>
          <a:p>
            <a:pPr eaLnBrk="1" hangingPunct="1">
              <a:spcBef>
                <a:spcPct val="0"/>
              </a:spcBef>
              <a:buFontTx/>
              <a:buNone/>
            </a:pPr>
            <a:endParaRPr lang="es-ES" altLang="es-CL" sz="1800">
              <a:latin typeface="Consolas" panose="020B0609020204030204" pitchFamily="49" charset="0"/>
            </a:endParaRPr>
          </a:p>
          <a:p>
            <a:pPr eaLnBrk="1" hangingPunct="1">
              <a:spcBef>
                <a:spcPct val="0"/>
              </a:spcBef>
              <a:buFontTx/>
              <a:buNone/>
            </a:pPr>
            <a:endParaRPr lang="es-ES" altLang="es-CL" sz="1800">
              <a:latin typeface="Consolas" panose="020B0609020204030204" pitchFamily="49" charset="0"/>
            </a:endParaRPr>
          </a:p>
        </p:txBody>
      </p:sp>
      <p:cxnSp>
        <p:nvCxnSpPr>
          <p:cNvPr id="4" name="3 Conector recto de flecha">
            <a:extLst>
              <a:ext uri="{FF2B5EF4-FFF2-40B4-BE49-F238E27FC236}">
                <a16:creationId xmlns:a16="http://schemas.microsoft.com/office/drawing/2014/main" id="{D87DDA82-A27F-4DDD-AD57-C0493B05B295}"/>
              </a:ext>
            </a:extLst>
          </p:cNvPr>
          <p:cNvCxnSpPr/>
          <p:nvPr/>
        </p:nvCxnSpPr>
        <p:spPr>
          <a:xfrm>
            <a:off x="2893928" y="2184650"/>
            <a:ext cx="0" cy="2673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6 Conector recto de flecha">
            <a:extLst>
              <a:ext uri="{FF2B5EF4-FFF2-40B4-BE49-F238E27FC236}">
                <a16:creationId xmlns:a16="http://schemas.microsoft.com/office/drawing/2014/main" id="{C7743E6A-501A-41DC-BE29-957C6B8035FE}"/>
              </a:ext>
            </a:extLst>
          </p:cNvPr>
          <p:cNvCxnSpPr/>
          <p:nvPr/>
        </p:nvCxnSpPr>
        <p:spPr>
          <a:xfrm>
            <a:off x="3574966" y="2545012"/>
            <a:ext cx="0" cy="23129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8 Conector recto de flecha">
            <a:extLst>
              <a:ext uri="{FF2B5EF4-FFF2-40B4-BE49-F238E27FC236}">
                <a16:creationId xmlns:a16="http://schemas.microsoft.com/office/drawing/2014/main" id="{362C6D3F-18EE-4066-937B-6A3C8D419BC0}"/>
              </a:ext>
            </a:extLst>
          </p:cNvPr>
          <p:cNvCxnSpPr/>
          <p:nvPr/>
        </p:nvCxnSpPr>
        <p:spPr>
          <a:xfrm>
            <a:off x="4148053" y="2832350"/>
            <a:ext cx="0" cy="20256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14 CuadroTexto">
            <a:extLst>
              <a:ext uri="{FF2B5EF4-FFF2-40B4-BE49-F238E27FC236}">
                <a16:creationId xmlns:a16="http://schemas.microsoft.com/office/drawing/2014/main" id="{E8E38CE2-2CB1-43B7-9100-B181E63C1D15}"/>
              </a:ext>
            </a:extLst>
          </p:cNvPr>
          <p:cNvSpPr txBox="1"/>
          <p:nvPr/>
        </p:nvSpPr>
        <p:spPr>
          <a:xfrm>
            <a:off x="1843004" y="447925"/>
            <a:ext cx="8969375" cy="647700"/>
          </a:xfrm>
          <a:prstGeom prst="rect">
            <a:avLst/>
          </a:prstGeom>
          <a:noFill/>
        </p:spPr>
        <p:txBody>
          <a:bodyPr wrap="none">
            <a:spAutoFit/>
          </a:bodyPr>
          <a:lstStyle/>
          <a:p>
            <a:pPr>
              <a:defRPr/>
            </a:pPr>
            <a:r>
              <a:rPr lang="es-CL" b="1">
                <a:effectLst>
                  <a:outerShdw blurRad="38100" dist="38100" dir="2700000" algn="tl">
                    <a:srgbClr val="000000">
                      <a:alpha val="43137"/>
                    </a:srgbClr>
                  </a:outerShdw>
                </a:effectLst>
                <a:latin typeface="Arial" charset="0"/>
              </a:rPr>
              <a:t>Proceso: </a:t>
            </a:r>
            <a:r>
              <a:rPr lang="es-CL">
                <a:latin typeface="Arial" charset="0"/>
              </a:rPr>
              <a:t>Ordenar las piezas o reads siguiendo el «</a:t>
            </a:r>
            <a:r>
              <a:rPr lang="es-CL" b="1">
                <a:latin typeface="Arial" charset="0"/>
              </a:rPr>
              <a:t>sobrelapamiento</a:t>
            </a:r>
            <a:r>
              <a:rPr lang="es-CL">
                <a:latin typeface="Arial" charset="0"/>
              </a:rPr>
              <a:t>» (</a:t>
            </a:r>
            <a:r>
              <a:rPr lang="es-CL" b="1">
                <a:latin typeface="Arial" charset="0"/>
              </a:rPr>
              <a:t>overlapping)</a:t>
            </a:r>
          </a:p>
          <a:p>
            <a:pPr>
              <a:defRPr/>
            </a:pPr>
            <a:r>
              <a:rPr lang="es-CL" i="1">
                <a:latin typeface="Arial" charset="0"/>
              </a:rPr>
              <a:t>Ejemplo: Exijo como parámetro que al menos 2 palabras sean «</a:t>
            </a:r>
            <a:r>
              <a:rPr lang="es-CL" i="1">
                <a:solidFill>
                  <a:srgbClr val="FF0000"/>
                </a:solidFill>
                <a:latin typeface="Arial" charset="0"/>
              </a:rPr>
              <a:t>idénticas</a:t>
            </a:r>
            <a:r>
              <a:rPr lang="es-CL" i="1">
                <a:latin typeface="Arial" charset="0"/>
              </a:rPr>
              <a:t>»</a:t>
            </a:r>
          </a:p>
        </p:txBody>
      </p:sp>
      <p:sp>
        <p:nvSpPr>
          <p:cNvPr id="6" name="CuadroTexto 5">
            <a:extLst>
              <a:ext uri="{FF2B5EF4-FFF2-40B4-BE49-F238E27FC236}">
                <a16:creationId xmlns:a16="http://schemas.microsoft.com/office/drawing/2014/main" id="{A2C0E89C-9FEE-41AE-AA46-64A87E0378F2}"/>
              </a:ext>
            </a:extLst>
          </p:cNvPr>
          <p:cNvSpPr txBox="1"/>
          <p:nvPr/>
        </p:nvSpPr>
        <p:spPr>
          <a:xfrm>
            <a:off x="4439163" y="5787329"/>
            <a:ext cx="7452681" cy="523220"/>
          </a:xfrm>
          <a:prstGeom prst="rect">
            <a:avLst/>
          </a:prstGeom>
          <a:noFill/>
        </p:spPr>
        <p:txBody>
          <a:bodyPr wrap="none" rtlCol="0">
            <a:spAutoFit/>
          </a:bodyPr>
          <a:lstStyle/>
          <a:p>
            <a:r>
              <a:rPr lang="es-CL" sz="2800" b="1">
                <a:solidFill>
                  <a:srgbClr val="699EBD"/>
                </a:solidFill>
                <a:latin typeface="Times New Roman" panose="02020603050405020304" pitchFamily="18" charset="0"/>
                <a:cs typeface="Times New Roman" panose="02020603050405020304" pitchFamily="18" charset="0"/>
              </a:rPr>
              <a:t>Secuencia posee que posee continuidad = </a:t>
            </a:r>
            <a:r>
              <a:rPr lang="es-CL" sz="2800" b="1">
                <a:solidFill>
                  <a:srgbClr val="699EBD"/>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contig</a:t>
            </a:r>
            <a:endParaRPr lang="es-MX" sz="2800" b="1">
              <a:solidFill>
                <a:srgbClr val="699EBD"/>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10" name="Conector: angular 9">
            <a:extLst>
              <a:ext uri="{FF2B5EF4-FFF2-40B4-BE49-F238E27FC236}">
                <a16:creationId xmlns:a16="http://schemas.microsoft.com/office/drawing/2014/main" id="{3444725A-D8FE-43AA-8A83-C6B707D21D00}"/>
              </a:ext>
            </a:extLst>
          </p:cNvPr>
          <p:cNvCxnSpPr/>
          <p:nvPr/>
        </p:nvCxnSpPr>
        <p:spPr>
          <a:xfrm>
            <a:off x="3574966" y="5470358"/>
            <a:ext cx="692234" cy="578581"/>
          </a:xfrm>
          <a:prstGeom prst="bentConnector3">
            <a:avLst>
              <a:gd name="adj1" fmla="val -984"/>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
            <a:extLst>
              <a:ext uri="{FF2B5EF4-FFF2-40B4-BE49-F238E27FC236}">
                <a16:creationId xmlns:a16="http://schemas.microsoft.com/office/drawing/2014/main" id="{259857DB-3490-4627-9D38-B286CF4730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4025" y="374651"/>
            <a:ext cx="8847138" cy="49450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435" name="4 CuadroTexto">
            <a:extLst>
              <a:ext uri="{FF2B5EF4-FFF2-40B4-BE49-F238E27FC236}">
                <a16:creationId xmlns:a16="http://schemas.microsoft.com/office/drawing/2014/main" id="{7E5A00DC-E1BF-4BC2-A0DF-720F3C60E6EB}"/>
              </a:ext>
            </a:extLst>
          </p:cNvPr>
          <p:cNvSpPr txBox="1">
            <a:spLocks noChangeArrowheads="1"/>
          </p:cNvSpPr>
          <p:nvPr/>
        </p:nvSpPr>
        <p:spPr bwMode="auto">
          <a:xfrm>
            <a:off x="1724026" y="5351464"/>
            <a:ext cx="8278813"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CL" altLang="es-CL" sz="1800">
                <a:solidFill>
                  <a:srgbClr val="00B050"/>
                </a:solidFill>
                <a:latin typeface="Times New Roman" panose="02020603050405020304" pitchFamily="18" charset="0"/>
                <a:cs typeface="Times New Roman" panose="02020603050405020304" pitchFamily="18" charset="0"/>
              </a:rPr>
              <a:t>VERDE</a:t>
            </a:r>
            <a:r>
              <a:rPr lang="es-CL" altLang="es-CL" sz="1800">
                <a:latin typeface="Times New Roman" panose="02020603050405020304" pitchFamily="18" charset="0"/>
                <a:cs typeface="Times New Roman" panose="02020603050405020304" pitchFamily="18" charset="0"/>
              </a:rPr>
              <a:t>: read alineado en sentido 3’-5’</a:t>
            </a:r>
          </a:p>
          <a:p>
            <a:pPr eaLnBrk="1" hangingPunct="1">
              <a:spcBef>
                <a:spcPct val="0"/>
              </a:spcBef>
              <a:buFontTx/>
              <a:buNone/>
            </a:pPr>
            <a:r>
              <a:rPr lang="es-CL" altLang="es-CL" sz="1800">
                <a:solidFill>
                  <a:srgbClr val="FF0000"/>
                </a:solidFill>
                <a:latin typeface="Times New Roman" panose="02020603050405020304" pitchFamily="18" charset="0"/>
                <a:cs typeface="Times New Roman" panose="02020603050405020304" pitchFamily="18" charset="0"/>
              </a:rPr>
              <a:t>ROJO</a:t>
            </a:r>
            <a:r>
              <a:rPr lang="es-CL" altLang="es-CL" sz="1800">
                <a:latin typeface="Times New Roman" panose="02020603050405020304" pitchFamily="18" charset="0"/>
                <a:cs typeface="Times New Roman" panose="02020603050405020304" pitchFamily="18" charset="0"/>
              </a:rPr>
              <a:t>  : read alineado en sentido 5’-3’</a:t>
            </a:r>
          </a:p>
          <a:p>
            <a:pPr eaLnBrk="1" hangingPunct="1">
              <a:spcBef>
                <a:spcPct val="0"/>
              </a:spcBef>
              <a:buFontTx/>
              <a:buNone/>
            </a:pPr>
            <a:endParaRPr lang="es-CL" altLang="es-CL" sz="1800">
              <a:latin typeface="Times New Roman" panose="02020603050405020304" pitchFamily="18" charset="0"/>
              <a:cs typeface="Times New Roman" panose="02020603050405020304" pitchFamily="18" charset="0"/>
            </a:endParaRPr>
          </a:p>
          <a:p>
            <a:pPr eaLnBrk="1" hangingPunct="1">
              <a:spcBef>
                <a:spcPct val="0"/>
              </a:spcBef>
              <a:buFontTx/>
              <a:buNone/>
            </a:pPr>
            <a:r>
              <a:rPr lang="es-CL" altLang="es-CL" sz="1800">
                <a:solidFill>
                  <a:srgbClr val="0070C0"/>
                </a:solidFill>
                <a:latin typeface="Times New Roman" panose="02020603050405020304" pitchFamily="18" charset="0"/>
                <a:cs typeface="Times New Roman" panose="02020603050405020304" pitchFamily="18" charset="0"/>
              </a:rPr>
              <a:t>AZUL</a:t>
            </a:r>
            <a:r>
              <a:rPr lang="es-CL" altLang="es-CL" sz="1800">
                <a:latin typeface="Times New Roman" panose="02020603050405020304" pitchFamily="18" charset="0"/>
                <a:cs typeface="Times New Roman" panose="02020603050405020304" pitchFamily="18" charset="0"/>
              </a:rPr>
              <a:t>:   2 reads que «sabemos previamente» que están unidos por su extremo                     </a:t>
            </a:r>
          </a:p>
          <a:p>
            <a:pPr eaLnBrk="1" hangingPunct="1">
              <a:spcBef>
                <a:spcPct val="0"/>
              </a:spcBef>
              <a:buFontTx/>
              <a:buNone/>
            </a:pPr>
            <a:r>
              <a:rPr lang="es-CL" altLang="es-CL" sz="1800">
                <a:latin typeface="Times New Roman" panose="02020603050405020304" pitchFamily="18" charset="0"/>
                <a:cs typeface="Times New Roman" panose="02020603050405020304" pitchFamily="18" charset="0"/>
              </a:rPr>
              <a:t>             final (paired end)</a:t>
            </a:r>
          </a:p>
        </p:txBody>
      </p:sp>
      <p:sp>
        <p:nvSpPr>
          <p:cNvPr id="18436" name="1 CuadroTexto">
            <a:extLst>
              <a:ext uri="{FF2B5EF4-FFF2-40B4-BE49-F238E27FC236}">
                <a16:creationId xmlns:a16="http://schemas.microsoft.com/office/drawing/2014/main" id="{4A48419A-DA40-4542-906E-8B76EB0B8EAF}"/>
              </a:ext>
            </a:extLst>
          </p:cNvPr>
          <p:cNvSpPr txBox="1">
            <a:spLocks noChangeArrowheads="1"/>
          </p:cNvSpPr>
          <p:nvPr/>
        </p:nvSpPr>
        <p:spPr bwMode="auto">
          <a:xfrm>
            <a:off x="1524001" y="4764"/>
            <a:ext cx="33489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CL" altLang="es-CL" sz="1800" b="1">
                <a:latin typeface="Times New Roman" panose="02020603050405020304" pitchFamily="18" charset="0"/>
                <a:cs typeface="Times New Roman" panose="02020603050405020304" pitchFamily="18" charset="0"/>
              </a:rPr>
              <a:t>Contig = secuencias «contiguas»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9 CuadroTexto">
            <a:extLst>
              <a:ext uri="{FF2B5EF4-FFF2-40B4-BE49-F238E27FC236}">
                <a16:creationId xmlns:a16="http://schemas.microsoft.com/office/drawing/2014/main" id="{8A96585A-3CDB-47DE-8CF2-4F913087FCE5}"/>
              </a:ext>
            </a:extLst>
          </p:cNvPr>
          <p:cNvSpPr txBox="1">
            <a:spLocks noChangeArrowheads="1"/>
          </p:cNvSpPr>
          <p:nvPr/>
        </p:nvSpPr>
        <p:spPr bwMode="auto">
          <a:xfrm>
            <a:off x="1881189" y="4108196"/>
            <a:ext cx="976537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ES" altLang="es-CL" sz="2000" b="1">
                <a:latin typeface="Arial" panose="020B0604020202020204" pitchFamily="34" charset="0"/>
              </a:rPr>
              <a:t>Opción 1: </a:t>
            </a:r>
            <a:r>
              <a:rPr lang="es-ES" altLang="es-CL" sz="2000">
                <a:latin typeface="Arial" panose="020B0604020202020204" pitchFamily="34" charset="0"/>
              </a:rPr>
              <a:t>Como todas las cosas llena del alma mía….</a:t>
            </a:r>
          </a:p>
        </p:txBody>
      </p:sp>
      <p:sp>
        <p:nvSpPr>
          <p:cNvPr id="25603" name="11 CuadroTexto">
            <a:extLst>
              <a:ext uri="{FF2B5EF4-FFF2-40B4-BE49-F238E27FC236}">
                <a16:creationId xmlns:a16="http://schemas.microsoft.com/office/drawing/2014/main" id="{FB1D289F-426F-490D-ABD2-992BCD281E15}"/>
              </a:ext>
            </a:extLst>
          </p:cNvPr>
          <p:cNvSpPr txBox="1">
            <a:spLocks noChangeArrowheads="1"/>
          </p:cNvSpPr>
          <p:nvPr/>
        </p:nvSpPr>
        <p:spPr bwMode="auto">
          <a:xfrm>
            <a:off x="1881189" y="4959096"/>
            <a:ext cx="954079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ES" altLang="es-CL" sz="2000" b="1">
                <a:latin typeface="Arial" panose="020B0604020202020204" pitchFamily="34" charset="0"/>
              </a:rPr>
              <a:t>Opción 2</a:t>
            </a:r>
            <a:r>
              <a:rPr lang="es-ES" altLang="es-CL" sz="2000">
                <a:latin typeface="Arial" panose="020B0604020202020204" pitchFamily="34" charset="0"/>
              </a:rPr>
              <a:t>: Como todas  las cosas están llenas de mi alma…</a:t>
            </a:r>
          </a:p>
        </p:txBody>
      </p:sp>
      <p:sp>
        <p:nvSpPr>
          <p:cNvPr id="25605" name="22 CuadroTexto">
            <a:extLst>
              <a:ext uri="{FF2B5EF4-FFF2-40B4-BE49-F238E27FC236}">
                <a16:creationId xmlns:a16="http://schemas.microsoft.com/office/drawing/2014/main" id="{7A90087B-A352-4204-9096-AE6398268B6C}"/>
              </a:ext>
            </a:extLst>
          </p:cNvPr>
          <p:cNvSpPr txBox="1">
            <a:spLocks noChangeArrowheads="1"/>
          </p:cNvSpPr>
          <p:nvPr/>
        </p:nvSpPr>
        <p:spPr bwMode="auto">
          <a:xfrm>
            <a:off x="1650916" y="1231731"/>
            <a:ext cx="4310795" cy="216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CL" altLang="es-CL" sz="1500">
                <a:latin typeface="Consolas" panose="020B0609020204030204" pitchFamily="49" charset="0"/>
              </a:rPr>
              <a:t>                               alma mía</a:t>
            </a:r>
          </a:p>
          <a:p>
            <a:pPr eaLnBrk="1" hangingPunct="1">
              <a:spcBef>
                <a:spcPct val="0"/>
              </a:spcBef>
              <a:buFontTx/>
              <a:buNone/>
            </a:pPr>
            <a:r>
              <a:rPr lang="es-CL" altLang="es-CL" sz="1500">
                <a:latin typeface="Consolas" panose="020B0609020204030204" pitchFamily="49" charset="0"/>
              </a:rPr>
              <a:t>                           del alma</a:t>
            </a:r>
          </a:p>
          <a:p>
            <a:pPr eaLnBrk="1" hangingPunct="1">
              <a:spcBef>
                <a:spcPct val="0"/>
              </a:spcBef>
              <a:buFontTx/>
              <a:buNone/>
            </a:pPr>
            <a:r>
              <a:rPr lang="es-CL" altLang="es-CL" sz="1500">
                <a:latin typeface="Consolas" panose="020B0609020204030204" pitchFamily="49" charset="0"/>
              </a:rPr>
              <a:t>                     llena del</a:t>
            </a:r>
          </a:p>
          <a:p>
            <a:pPr eaLnBrk="1" hangingPunct="1">
              <a:spcBef>
                <a:spcPct val="0"/>
              </a:spcBef>
              <a:buFontTx/>
              <a:buNone/>
            </a:pPr>
            <a:r>
              <a:rPr lang="es-CL" altLang="es-CL" sz="1500">
                <a:latin typeface="Consolas" panose="020B0609020204030204" pitchFamily="49" charset="0"/>
              </a:rPr>
              <a:t>               </a:t>
            </a:r>
            <a:r>
              <a:rPr lang="es-CL" altLang="es-CL" sz="1500" b="1">
                <a:highlight>
                  <a:srgbClr val="00FF00"/>
                </a:highlight>
                <a:latin typeface="Consolas" panose="020B0609020204030204" pitchFamily="49" charset="0"/>
              </a:rPr>
              <a:t>cosas</a:t>
            </a:r>
            <a:r>
              <a:rPr lang="es-CL" altLang="es-CL" sz="1500">
                <a:highlight>
                  <a:srgbClr val="00FF00"/>
                </a:highlight>
                <a:latin typeface="Consolas" panose="020B0609020204030204" pitchFamily="49" charset="0"/>
              </a:rPr>
              <a:t> llena</a:t>
            </a:r>
          </a:p>
          <a:p>
            <a:pPr eaLnBrk="1" hangingPunct="1">
              <a:spcBef>
                <a:spcPct val="0"/>
              </a:spcBef>
              <a:buFontTx/>
              <a:buNone/>
            </a:pPr>
            <a:endParaRPr lang="es-CL" altLang="es-CL" sz="1500">
              <a:latin typeface="Consolas" panose="020B0609020204030204" pitchFamily="49" charset="0"/>
            </a:endParaRPr>
          </a:p>
          <a:p>
            <a:pPr eaLnBrk="1" hangingPunct="1">
              <a:spcBef>
                <a:spcPct val="0"/>
              </a:spcBef>
              <a:buFontTx/>
              <a:buNone/>
            </a:pPr>
            <a:r>
              <a:rPr lang="es-CL" altLang="es-CL" sz="1500">
                <a:latin typeface="Consolas" panose="020B0609020204030204" pitchFamily="49" charset="0"/>
              </a:rPr>
              <a:t>Como todas las </a:t>
            </a:r>
            <a:r>
              <a:rPr lang="es-CL" altLang="es-CL" sz="1500" b="1">
                <a:latin typeface="Consolas" panose="020B0609020204030204" pitchFamily="49" charset="0"/>
              </a:rPr>
              <a:t>cosas</a:t>
            </a:r>
          </a:p>
          <a:p>
            <a:pPr eaLnBrk="1" hangingPunct="1">
              <a:spcBef>
                <a:spcPct val="0"/>
              </a:spcBef>
              <a:buFontTx/>
              <a:buNone/>
            </a:pPr>
            <a:endParaRPr lang="es-CL" altLang="es-CL" sz="1500">
              <a:latin typeface="Consolas" panose="020B0609020204030204" pitchFamily="49" charset="0"/>
            </a:endParaRPr>
          </a:p>
          <a:p>
            <a:pPr eaLnBrk="1" hangingPunct="1">
              <a:spcBef>
                <a:spcPct val="0"/>
              </a:spcBef>
              <a:buFontTx/>
              <a:buNone/>
            </a:pPr>
            <a:r>
              <a:rPr lang="es-CL" altLang="es-CL" sz="1500">
                <a:latin typeface="Consolas" panose="020B0609020204030204" pitchFamily="49" charset="0"/>
              </a:rPr>
              <a:t>               </a:t>
            </a:r>
            <a:r>
              <a:rPr lang="es-CL" altLang="es-CL" sz="1500" b="1">
                <a:highlight>
                  <a:srgbClr val="00FF00"/>
                </a:highlight>
                <a:latin typeface="Consolas" panose="020B0609020204030204" pitchFamily="49" charset="0"/>
              </a:rPr>
              <a:t>cosas</a:t>
            </a:r>
            <a:r>
              <a:rPr lang="es-CL" altLang="es-CL" sz="1500">
                <a:highlight>
                  <a:srgbClr val="00FF00"/>
                </a:highlight>
                <a:latin typeface="Consolas" panose="020B0609020204030204" pitchFamily="49" charset="0"/>
              </a:rPr>
              <a:t> están</a:t>
            </a:r>
          </a:p>
          <a:p>
            <a:pPr eaLnBrk="1" hangingPunct="1">
              <a:spcBef>
                <a:spcPct val="0"/>
              </a:spcBef>
              <a:buFontTx/>
              <a:buNone/>
            </a:pPr>
            <a:r>
              <a:rPr lang="es-CL" altLang="es-CL" sz="1500">
                <a:latin typeface="Consolas" panose="020B0609020204030204" pitchFamily="49" charset="0"/>
              </a:rPr>
              <a:t>                     están llenas </a:t>
            </a:r>
          </a:p>
        </p:txBody>
      </p:sp>
      <p:sp>
        <p:nvSpPr>
          <p:cNvPr id="25607" name="1 CuadroTexto">
            <a:extLst>
              <a:ext uri="{FF2B5EF4-FFF2-40B4-BE49-F238E27FC236}">
                <a16:creationId xmlns:a16="http://schemas.microsoft.com/office/drawing/2014/main" id="{A63D00BD-7134-4C63-AD88-8130745B8194}"/>
              </a:ext>
            </a:extLst>
          </p:cNvPr>
          <p:cNvSpPr txBox="1">
            <a:spLocks noChangeArrowheads="1"/>
          </p:cNvSpPr>
          <p:nvPr/>
        </p:nvSpPr>
        <p:spPr bwMode="auto">
          <a:xfrm>
            <a:off x="464052" y="141942"/>
            <a:ext cx="572304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CL" altLang="es-CL" b="1">
                <a:latin typeface="Times New Roman" panose="02020603050405020304" pitchFamily="18" charset="0"/>
                <a:cs typeface="Times New Roman" panose="02020603050405020304" pitchFamily="18" charset="0"/>
              </a:rPr>
              <a:t>¿Si fragmento cada 2 palabras?</a:t>
            </a:r>
          </a:p>
        </p:txBody>
      </p:sp>
      <p:sp>
        <p:nvSpPr>
          <p:cNvPr id="5" name="Rectángulo 4">
            <a:extLst>
              <a:ext uri="{FF2B5EF4-FFF2-40B4-BE49-F238E27FC236}">
                <a16:creationId xmlns:a16="http://schemas.microsoft.com/office/drawing/2014/main" id="{68AE0601-BE26-4554-919F-5A8A3EE5452E}"/>
              </a:ext>
            </a:extLst>
          </p:cNvPr>
          <p:cNvSpPr/>
          <p:nvPr/>
        </p:nvSpPr>
        <p:spPr>
          <a:xfrm>
            <a:off x="492878" y="730390"/>
            <a:ext cx="10048206" cy="369332"/>
          </a:xfrm>
          <a:prstGeom prst="rect">
            <a:avLst/>
          </a:prstGeom>
        </p:spPr>
        <p:txBody>
          <a:bodyPr wrap="square">
            <a:spAutoFit/>
          </a:bodyPr>
          <a:lstStyle/>
          <a:p>
            <a:pPr>
              <a:spcBef>
                <a:spcPct val="0"/>
              </a:spcBef>
            </a:pPr>
            <a:r>
              <a:rPr lang="es-ES" altLang="es-CL">
                <a:latin typeface="Consolas" panose="020B0609020204030204" pitchFamily="49" charset="0"/>
              </a:rPr>
              <a:t>como todas las </a:t>
            </a:r>
            <a:r>
              <a:rPr lang="es-ES" altLang="es-CL">
                <a:highlight>
                  <a:srgbClr val="00FF00"/>
                </a:highlight>
                <a:latin typeface="Consolas" panose="020B0609020204030204" pitchFamily="49" charset="0"/>
              </a:rPr>
              <a:t>cosas están</a:t>
            </a:r>
            <a:r>
              <a:rPr lang="es-ES" altLang="es-CL">
                <a:latin typeface="Consolas" panose="020B0609020204030204" pitchFamily="49" charset="0"/>
              </a:rPr>
              <a:t> llenas de mi alma emerges de las </a:t>
            </a:r>
            <a:r>
              <a:rPr lang="es-ES" altLang="es-CL">
                <a:highlight>
                  <a:srgbClr val="00FF00"/>
                </a:highlight>
                <a:latin typeface="Consolas" panose="020B0609020204030204" pitchFamily="49" charset="0"/>
              </a:rPr>
              <a:t>cosas llena</a:t>
            </a:r>
          </a:p>
        </p:txBody>
      </p:sp>
      <p:cxnSp>
        <p:nvCxnSpPr>
          <p:cNvPr id="6" name="Conector recto de flecha 5">
            <a:extLst>
              <a:ext uri="{FF2B5EF4-FFF2-40B4-BE49-F238E27FC236}">
                <a16:creationId xmlns:a16="http://schemas.microsoft.com/office/drawing/2014/main" id="{E1A3EBCB-B06A-4E57-88FD-3DEAF2F9C0E3}"/>
              </a:ext>
            </a:extLst>
          </p:cNvPr>
          <p:cNvCxnSpPr/>
          <p:nvPr/>
        </p:nvCxnSpPr>
        <p:spPr>
          <a:xfrm flipV="1">
            <a:off x="4090737" y="1892968"/>
            <a:ext cx="1331495" cy="641685"/>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8" name="Conector recto de flecha 7">
            <a:extLst>
              <a:ext uri="{FF2B5EF4-FFF2-40B4-BE49-F238E27FC236}">
                <a16:creationId xmlns:a16="http://schemas.microsoft.com/office/drawing/2014/main" id="{CB8A68FF-5834-4FA6-87DA-117A45DE47AD}"/>
              </a:ext>
            </a:extLst>
          </p:cNvPr>
          <p:cNvCxnSpPr/>
          <p:nvPr/>
        </p:nvCxnSpPr>
        <p:spPr>
          <a:xfrm>
            <a:off x="4106779" y="2550695"/>
            <a:ext cx="1427747" cy="481263"/>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701234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DA86D3BC-5F5D-40F3-921B-4E124A755585}"/>
              </a:ext>
            </a:extLst>
          </p:cNvPr>
          <p:cNvSpPr txBox="1"/>
          <p:nvPr/>
        </p:nvSpPr>
        <p:spPr>
          <a:xfrm>
            <a:off x="2886891" y="1841862"/>
            <a:ext cx="9143999" cy="3970318"/>
          </a:xfrm>
          <a:prstGeom prst="rect">
            <a:avLst/>
          </a:prstGeom>
          <a:noFill/>
        </p:spPr>
        <p:txBody>
          <a:bodyPr wrap="square" rtlCol="0">
            <a:spAutoFit/>
          </a:bodyPr>
          <a:lstStyle/>
          <a:p>
            <a:pPr marL="514350" indent="-514350">
              <a:buFont typeface="+mj-lt"/>
              <a:buAutoNum type="arabicPeriod"/>
            </a:pPr>
            <a:r>
              <a:rPr lang="es-CL" sz="3600">
                <a:latin typeface="Times New Roman" panose="02020603050405020304" pitchFamily="18" charset="0"/>
                <a:cs typeface="Times New Roman" panose="02020603050405020304" pitchFamily="18" charset="0"/>
              </a:rPr>
              <a:t>¿Qué es un genoma?</a:t>
            </a:r>
          </a:p>
          <a:p>
            <a:pPr marL="514350" indent="-514350">
              <a:buFont typeface="+mj-lt"/>
              <a:buAutoNum type="arabicPeriod"/>
            </a:pPr>
            <a:endParaRPr lang="es-CL" sz="3600">
              <a:latin typeface="Times New Roman" panose="02020603050405020304" pitchFamily="18" charset="0"/>
              <a:cs typeface="Times New Roman" panose="02020603050405020304" pitchFamily="18" charset="0"/>
            </a:endParaRPr>
          </a:p>
          <a:p>
            <a:pPr marL="514350" indent="-514350">
              <a:buFont typeface="+mj-lt"/>
              <a:buAutoNum type="arabicPeriod"/>
            </a:pPr>
            <a:r>
              <a:rPr lang="es-CL" sz="3600">
                <a:latin typeface="Times New Roman" panose="02020603050405020304" pitchFamily="18" charset="0"/>
                <a:cs typeface="Times New Roman" panose="02020603050405020304" pitchFamily="18" charset="0"/>
              </a:rPr>
              <a:t>¿Por qué nos interesa “decifrarlo”?</a:t>
            </a:r>
            <a:endParaRPr lang="es-MX" sz="3600">
              <a:latin typeface="Times New Roman" panose="02020603050405020304" pitchFamily="18" charset="0"/>
              <a:cs typeface="Times New Roman" panose="02020603050405020304" pitchFamily="18" charset="0"/>
            </a:endParaRPr>
          </a:p>
          <a:p>
            <a:pPr marL="514350" indent="-514350">
              <a:buFont typeface="+mj-lt"/>
              <a:buAutoNum type="arabicPeriod"/>
            </a:pPr>
            <a:endParaRPr lang="es-CL" sz="3600">
              <a:latin typeface="Times New Roman" panose="02020603050405020304" pitchFamily="18" charset="0"/>
              <a:cs typeface="Times New Roman" panose="02020603050405020304" pitchFamily="18" charset="0"/>
            </a:endParaRPr>
          </a:p>
          <a:p>
            <a:pPr marL="514350" indent="-514350">
              <a:buFont typeface="+mj-lt"/>
              <a:buAutoNum type="arabicPeriod"/>
            </a:pPr>
            <a:r>
              <a:rPr lang="es-CL" sz="3600">
                <a:latin typeface="Times New Roman" panose="02020603050405020304" pitchFamily="18" charset="0"/>
                <a:cs typeface="Times New Roman" panose="02020603050405020304" pitchFamily="18" charset="0"/>
              </a:rPr>
              <a:t>¿Cómo podemos decifrarlo?</a:t>
            </a:r>
          </a:p>
          <a:p>
            <a:pPr marL="514350" indent="-514350">
              <a:buFont typeface="+mj-lt"/>
              <a:buAutoNum type="arabicPeriod"/>
            </a:pPr>
            <a:endParaRPr lang="es-CL" sz="3600">
              <a:latin typeface="Times New Roman" panose="02020603050405020304" pitchFamily="18" charset="0"/>
              <a:cs typeface="Times New Roman" panose="02020603050405020304" pitchFamily="18" charset="0"/>
            </a:endParaRPr>
          </a:p>
          <a:p>
            <a:pPr marL="514350" indent="-514350">
              <a:buFont typeface="+mj-lt"/>
              <a:buAutoNum type="arabicPeriod"/>
            </a:pPr>
            <a:r>
              <a:rPr lang="es-CL" sz="3600">
                <a:latin typeface="Times New Roman" panose="02020603050405020304" pitchFamily="18" charset="0"/>
                <a:cs typeface="Times New Roman" panose="02020603050405020304" pitchFamily="18" charset="0"/>
              </a:rPr>
              <a:t>Decifrarlo ¿responde a nuestro objetivo?</a:t>
            </a:r>
          </a:p>
        </p:txBody>
      </p:sp>
      <p:sp>
        <p:nvSpPr>
          <p:cNvPr id="5" name="CuadroTexto 4">
            <a:extLst>
              <a:ext uri="{FF2B5EF4-FFF2-40B4-BE49-F238E27FC236}">
                <a16:creationId xmlns:a16="http://schemas.microsoft.com/office/drawing/2014/main" id="{3DFB50E4-2A04-4AA6-9E4F-0F33E5539EB8}"/>
              </a:ext>
            </a:extLst>
          </p:cNvPr>
          <p:cNvSpPr txBox="1"/>
          <p:nvPr/>
        </p:nvSpPr>
        <p:spPr>
          <a:xfrm>
            <a:off x="1933302" y="613954"/>
            <a:ext cx="6934591" cy="646331"/>
          </a:xfrm>
          <a:prstGeom prst="rect">
            <a:avLst/>
          </a:prstGeom>
          <a:noFill/>
        </p:spPr>
        <p:txBody>
          <a:bodyPr wrap="none" rtlCol="0">
            <a:spAutoFit/>
          </a:bodyPr>
          <a:lstStyle/>
          <a:p>
            <a:r>
              <a:rPr lang="es-CL" sz="3600" b="1">
                <a:latin typeface="Times New Roman" panose="02020603050405020304" pitchFamily="18" charset="0"/>
                <a:cs typeface="Times New Roman" panose="02020603050405020304" pitchFamily="18" charset="0"/>
              </a:rPr>
              <a:t>Necesitamos aclarar algunas cosas</a:t>
            </a:r>
            <a:endParaRPr lang="es-MX" sz="3600" b="1">
              <a:latin typeface="Times New Roman" panose="02020603050405020304" pitchFamily="18" charset="0"/>
              <a:cs typeface="Times New Roman" panose="02020603050405020304" pitchFamily="18" charset="0"/>
            </a:endParaRPr>
          </a:p>
        </p:txBody>
      </p:sp>
      <p:pic>
        <p:nvPicPr>
          <p:cNvPr id="7" name="Imagen 6" descr="Imagen que contiene dibujo&#10;&#10;Descripción generada automáticamente">
            <a:extLst>
              <a:ext uri="{FF2B5EF4-FFF2-40B4-BE49-F238E27FC236}">
                <a16:creationId xmlns:a16="http://schemas.microsoft.com/office/drawing/2014/main" id="{FE7CF36B-66BA-4F63-935C-17278549139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345" b="92101" l="10000" r="90000">
                        <a14:foregroundMark x1="46700" y1="8571" x2="51900" y2="33782"/>
                        <a14:foregroundMark x1="51900" y1="33782" x2="48400" y2="10084"/>
                        <a14:foregroundMark x1="48400" y1="22353" x2="50200" y2="54118"/>
                        <a14:foregroundMark x1="50200" y1="54118" x2="77600" y2="81345"/>
                        <a14:foregroundMark x1="78900" y1="92101" x2="72900" y2="91429"/>
                        <a14:foregroundMark x1="72900" y1="69076" x2="66000" y2="66218"/>
                        <a14:foregroundMark x1="75900" y1="67731" x2="75400" y2="65546"/>
                        <a14:foregroundMark x1="49300" y1="3529" x2="47600" y2="1345"/>
                        <a14:backgroundMark x1="68600" y1="10084" x2="71200" y2="39496"/>
                        <a14:backgroundMark x1="71200" y1="39496" x2="85700" y2="54622"/>
                        <a14:backgroundMark x1="85700" y1="54622" x2="92600" y2="30252"/>
                        <a14:backgroundMark x1="92600" y1="30252" x2="83700" y2="8571"/>
                        <a14:backgroundMark x1="83700" y1="8571" x2="80100" y2="8571"/>
                        <a14:backgroundMark x1="11600" y1="8571" x2="9000" y2="71261"/>
                      </a14:backgroundRemoval>
                    </a14:imgEffect>
                  </a14:imgLayer>
                </a14:imgProps>
              </a:ext>
              <a:ext uri="{837473B0-CC2E-450A-ABE3-18F120FF3D39}">
                <a1611:picAttrSrcUrl xmlns:a1611="http://schemas.microsoft.com/office/drawing/2016/11/main" r:id="rId4"/>
              </a:ext>
            </a:extLst>
          </a:blip>
          <a:stretch>
            <a:fillRect/>
          </a:stretch>
        </p:blipFill>
        <p:spPr>
          <a:xfrm>
            <a:off x="0" y="1292942"/>
            <a:ext cx="3048000" cy="1813560"/>
          </a:xfrm>
          <a:prstGeom prst="rect">
            <a:avLst/>
          </a:prstGeom>
        </p:spPr>
      </p:pic>
    </p:spTree>
    <p:extLst>
      <p:ext uri="{BB962C8B-B14F-4D97-AF65-F5344CB8AC3E}">
        <p14:creationId xmlns:p14="http://schemas.microsoft.com/office/powerpoint/2010/main" val="33836531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9 CuadroTexto">
            <a:extLst>
              <a:ext uri="{FF2B5EF4-FFF2-40B4-BE49-F238E27FC236}">
                <a16:creationId xmlns:a16="http://schemas.microsoft.com/office/drawing/2014/main" id="{8A96585A-3CDB-47DE-8CF2-4F913087FCE5}"/>
              </a:ext>
            </a:extLst>
          </p:cNvPr>
          <p:cNvSpPr txBox="1">
            <a:spLocks noChangeArrowheads="1"/>
          </p:cNvSpPr>
          <p:nvPr/>
        </p:nvSpPr>
        <p:spPr bwMode="auto">
          <a:xfrm>
            <a:off x="1881189" y="4108196"/>
            <a:ext cx="9765379"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ES" altLang="es-CL" sz="2000" b="1">
                <a:latin typeface="Arial" panose="020B0604020202020204" pitchFamily="34" charset="0"/>
              </a:rPr>
              <a:t>Opción 1: </a:t>
            </a:r>
            <a:r>
              <a:rPr lang="es-ES" altLang="es-CL" sz="2000">
                <a:latin typeface="Arial" panose="020B0604020202020204" pitchFamily="34" charset="0"/>
              </a:rPr>
              <a:t>Como todas las cosas están llenas de mi alma emerges de las cosas llena del alma mía</a:t>
            </a:r>
          </a:p>
        </p:txBody>
      </p:sp>
      <p:sp>
        <p:nvSpPr>
          <p:cNvPr id="25603" name="11 CuadroTexto">
            <a:extLst>
              <a:ext uri="{FF2B5EF4-FFF2-40B4-BE49-F238E27FC236}">
                <a16:creationId xmlns:a16="http://schemas.microsoft.com/office/drawing/2014/main" id="{FB1D289F-426F-490D-ABD2-992BCD281E15}"/>
              </a:ext>
            </a:extLst>
          </p:cNvPr>
          <p:cNvSpPr txBox="1">
            <a:spLocks noChangeArrowheads="1"/>
          </p:cNvSpPr>
          <p:nvPr/>
        </p:nvSpPr>
        <p:spPr bwMode="auto">
          <a:xfrm>
            <a:off x="1881189" y="4959096"/>
            <a:ext cx="954079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ES" altLang="es-CL" sz="2000" b="1">
                <a:latin typeface="Arial" panose="020B0604020202020204" pitchFamily="34" charset="0"/>
              </a:rPr>
              <a:t>Opción 2</a:t>
            </a:r>
            <a:r>
              <a:rPr lang="es-ES" altLang="es-CL" sz="2000">
                <a:latin typeface="Arial" panose="020B0604020202020204" pitchFamily="34" charset="0"/>
              </a:rPr>
              <a:t>: Como todas  las cosas están llenas de mi alma emerges de las cosas están llenas de mi alma emerges de las cosas llena del alma mía</a:t>
            </a:r>
          </a:p>
        </p:txBody>
      </p:sp>
      <p:sp>
        <p:nvSpPr>
          <p:cNvPr id="25604" name="12 CuadroTexto">
            <a:extLst>
              <a:ext uri="{FF2B5EF4-FFF2-40B4-BE49-F238E27FC236}">
                <a16:creationId xmlns:a16="http://schemas.microsoft.com/office/drawing/2014/main" id="{9C22543A-185C-4813-B72B-1F801C8B40EE}"/>
              </a:ext>
            </a:extLst>
          </p:cNvPr>
          <p:cNvSpPr txBox="1">
            <a:spLocks noChangeArrowheads="1"/>
          </p:cNvSpPr>
          <p:nvPr/>
        </p:nvSpPr>
        <p:spPr bwMode="auto">
          <a:xfrm>
            <a:off x="1881189" y="5802476"/>
            <a:ext cx="1003809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ES" altLang="es-CL" sz="2000" b="1">
                <a:latin typeface="Arial" panose="020B0604020202020204" pitchFamily="34" charset="0"/>
              </a:rPr>
              <a:t>Opción 3: </a:t>
            </a:r>
            <a:r>
              <a:rPr lang="es-ES" altLang="es-CL" sz="2000">
                <a:latin typeface="Arial" panose="020B0604020202020204" pitchFamily="34" charset="0"/>
              </a:rPr>
              <a:t>Como todas  las cosas están llenas de mi alma emerges de las cosas están llenas de mi alma emerges de las cosas están llenas de mi alma emerges de las cosas …….</a:t>
            </a:r>
          </a:p>
        </p:txBody>
      </p:sp>
      <p:sp>
        <p:nvSpPr>
          <p:cNvPr id="25605" name="22 CuadroTexto">
            <a:extLst>
              <a:ext uri="{FF2B5EF4-FFF2-40B4-BE49-F238E27FC236}">
                <a16:creationId xmlns:a16="http://schemas.microsoft.com/office/drawing/2014/main" id="{7A90087B-A352-4204-9096-AE6398268B6C}"/>
              </a:ext>
            </a:extLst>
          </p:cNvPr>
          <p:cNvSpPr txBox="1">
            <a:spLocks noChangeArrowheads="1"/>
          </p:cNvSpPr>
          <p:nvPr/>
        </p:nvSpPr>
        <p:spPr bwMode="auto">
          <a:xfrm>
            <a:off x="1650916" y="1231731"/>
            <a:ext cx="9072563"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CL" altLang="es-CL" sz="1500">
                <a:latin typeface="Consolas" panose="020B0609020204030204" pitchFamily="49" charset="0"/>
              </a:rPr>
              <a:t>                                                                            alma mía</a:t>
            </a:r>
          </a:p>
          <a:p>
            <a:pPr eaLnBrk="1" hangingPunct="1">
              <a:spcBef>
                <a:spcPct val="0"/>
              </a:spcBef>
              <a:buFontTx/>
              <a:buNone/>
            </a:pPr>
            <a:r>
              <a:rPr lang="es-CL" altLang="es-CL" sz="1500">
                <a:latin typeface="Consolas" panose="020B0609020204030204" pitchFamily="49" charset="0"/>
              </a:rPr>
              <a:t>                                                                        del alma</a:t>
            </a:r>
          </a:p>
          <a:p>
            <a:pPr eaLnBrk="1" hangingPunct="1">
              <a:spcBef>
                <a:spcPct val="0"/>
              </a:spcBef>
              <a:buFontTx/>
              <a:buNone/>
            </a:pPr>
            <a:r>
              <a:rPr lang="es-CL" altLang="es-CL" sz="1500">
                <a:latin typeface="Consolas" panose="020B0609020204030204" pitchFamily="49" charset="0"/>
              </a:rPr>
              <a:t>                                                                  llena del</a:t>
            </a:r>
          </a:p>
          <a:p>
            <a:pPr eaLnBrk="1" hangingPunct="1">
              <a:spcBef>
                <a:spcPct val="0"/>
              </a:spcBef>
              <a:buFontTx/>
              <a:buNone/>
            </a:pPr>
            <a:r>
              <a:rPr lang="es-CL" altLang="es-CL" sz="1500">
                <a:latin typeface="Consolas" panose="020B0609020204030204" pitchFamily="49" charset="0"/>
              </a:rPr>
              <a:t>                                                            </a:t>
            </a:r>
            <a:r>
              <a:rPr lang="es-CL" altLang="es-CL" sz="1500" b="1">
                <a:latin typeface="Consolas" panose="020B0609020204030204" pitchFamily="49" charset="0"/>
              </a:rPr>
              <a:t>cosas</a:t>
            </a:r>
            <a:r>
              <a:rPr lang="es-CL" altLang="es-CL" sz="1500">
                <a:latin typeface="Consolas" panose="020B0609020204030204" pitchFamily="49" charset="0"/>
              </a:rPr>
              <a:t> llena</a:t>
            </a:r>
          </a:p>
          <a:p>
            <a:pPr eaLnBrk="1" hangingPunct="1">
              <a:spcBef>
                <a:spcPct val="0"/>
              </a:spcBef>
              <a:buFontTx/>
              <a:buNone/>
            </a:pPr>
            <a:endParaRPr lang="es-CL" altLang="es-CL" sz="1500">
              <a:latin typeface="Consolas" panose="020B0609020204030204" pitchFamily="49" charset="0"/>
            </a:endParaRPr>
          </a:p>
          <a:p>
            <a:pPr eaLnBrk="1" hangingPunct="1">
              <a:spcBef>
                <a:spcPct val="0"/>
              </a:spcBef>
              <a:buFontTx/>
              <a:buNone/>
            </a:pPr>
            <a:r>
              <a:rPr lang="es-CL" altLang="es-CL" sz="1500">
                <a:latin typeface="Consolas" panose="020B0609020204030204" pitchFamily="49" charset="0"/>
              </a:rPr>
              <a:t>Como todas las </a:t>
            </a:r>
            <a:r>
              <a:rPr lang="es-CL" altLang="es-CL" sz="1500" b="1">
                <a:highlight>
                  <a:srgbClr val="00FF00"/>
                </a:highlight>
                <a:latin typeface="Consolas" panose="020B0609020204030204" pitchFamily="49" charset="0"/>
              </a:rPr>
              <a:t>cosas</a:t>
            </a:r>
            <a:r>
              <a:rPr lang="es-CL" altLang="es-CL" sz="1500">
                <a:latin typeface="Consolas" panose="020B0609020204030204" pitchFamily="49" charset="0"/>
              </a:rPr>
              <a:t> están llenas de mi alma emerges de las </a:t>
            </a:r>
            <a:r>
              <a:rPr lang="es-CL" altLang="es-CL" sz="1500" b="1">
                <a:highlight>
                  <a:srgbClr val="00FF00"/>
                </a:highlight>
                <a:latin typeface="Consolas" panose="020B0609020204030204" pitchFamily="49" charset="0"/>
              </a:rPr>
              <a:t>cosas</a:t>
            </a:r>
            <a:endParaRPr lang="es-CL" altLang="es-CL" sz="1500">
              <a:highlight>
                <a:srgbClr val="00FF00"/>
              </a:highlight>
              <a:latin typeface="Consolas" panose="020B0609020204030204" pitchFamily="49" charset="0"/>
            </a:endParaRPr>
          </a:p>
          <a:p>
            <a:pPr eaLnBrk="1" hangingPunct="1">
              <a:spcBef>
                <a:spcPct val="0"/>
              </a:spcBef>
              <a:buFontTx/>
              <a:buNone/>
            </a:pPr>
            <a:endParaRPr lang="es-CL" altLang="es-CL" sz="1500">
              <a:latin typeface="Consolas" panose="020B0609020204030204" pitchFamily="49" charset="0"/>
            </a:endParaRPr>
          </a:p>
          <a:p>
            <a:pPr eaLnBrk="1" hangingPunct="1">
              <a:spcBef>
                <a:spcPct val="0"/>
              </a:spcBef>
              <a:buFontTx/>
              <a:buNone/>
            </a:pPr>
            <a:r>
              <a:rPr lang="es-CL" altLang="es-CL" sz="1500">
                <a:latin typeface="Consolas" panose="020B0609020204030204" pitchFamily="49" charset="0"/>
              </a:rPr>
              <a:t>                                                            </a:t>
            </a:r>
            <a:r>
              <a:rPr lang="es-CL" altLang="es-CL" sz="1500" b="1">
                <a:latin typeface="Consolas" panose="020B0609020204030204" pitchFamily="49" charset="0"/>
              </a:rPr>
              <a:t>cosas</a:t>
            </a:r>
            <a:r>
              <a:rPr lang="es-CL" altLang="es-CL" sz="1500">
                <a:latin typeface="Consolas" panose="020B0609020204030204" pitchFamily="49" charset="0"/>
              </a:rPr>
              <a:t> están</a:t>
            </a:r>
          </a:p>
          <a:p>
            <a:pPr eaLnBrk="1" hangingPunct="1">
              <a:spcBef>
                <a:spcPct val="0"/>
              </a:spcBef>
              <a:buFontTx/>
              <a:buNone/>
            </a:pPr>
            <a:r>
              <a:rPr lang="es-CL" altLang="es-CL" sz="1500">
                <a:latin typeface="Consolas" panose="020B0609020204030204" pitchFamily="49" charset="0"/>
              </a:rPr>
              <a:t>                                                                  están llenas </a:t>
            </a:r>
          </a:p>
        </p:txBody>
      </p:sp>
      <p:cxnSp>
        <p:nvCxnSpPr>
          <p:cNvPr id="26" name="10 Forma">
            <a:extLst>
              <a:ext uri="{FF2B5EF4-FFF2-40B4-BE49-F238E27FC236}">
                <a16:creationId xmlns:a16="http://schemas.microsoft.com/office/drawing/2014/main" id="{A7240CF3-E8FE-4B3E-A258-747CEA56A914}"/>
              </a:ext>
            </a:extLst>
          </p:cNvPr>
          <p:cNvCxnSpPr>
            <a:cxnSpLocks/>
          </p:cNvCxnSpPr>
          <p:nvPr/>
        </p:nvCxnSpPr>
        <p:spPr>
          <a:xfrm rot="5400000" flipH="1">
            <a:off x="7017033" y="1003499"/>
            <a:ext cx="500062" cy="4579200"/>
          </a:xfrm>
          <a:prstGeom prst="bentConnector4">
            <a:avLst>
              <a:gd name="adj1" fmla="val -45817"/>
              <a:gd name="adj2" fmla="val 100023"/>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25607" name="1 CuadroTexto">
            <a:extLst>
              <a:ext uri="{FF2B5EF4-FFF2-40B4-BE49-F238E27FC236}">
                <a16:creationId xmlns:a16="http://schemas.microsoft.com/office/drawing/2014/main" id="{A63D00BD-7134-4C63-AD88-8130745B8194}"/>
              </a:ext>
            </a:extLst>
          </p:cNvPr>
          <p:cNvSpPr txBox="1">
            <a:spLocks noChangeArrowheads="1"/>
          </p:cNvSpPr>
          <p:nvPr/>
        </p:nvSpPr>
        <p:spPr bwMode="auto">
          <a:xfrm>
            <a:off x="464052" y="141942"/>
            <a:ext cx="572304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CL" altLang="es-CL" b="1">
                <a:latin typeface="Times New Roman" panose="02020603050405020304" pitchFamily="18" charset="0"/>
                <a:cs typeface="Times New Roman" panose="02020603050405020304" pitchFamily="18" charset="0"/>
              </a:rPr>
              <a:t>¿Si fragmento cada 2 palabras?</a:t>
            </a:r>
          </a:p>
        </p:txBody>
      </p:sp>
      <p:sp>
        <p:nvSpPr>
          <p:cNvPr id="5" name="Rectángulo 4">
            <a:extLst>
              <a:ext uri="{FF2B5EF4-FFF2-40B4-BE49-F238E27FC236}">
                <a16:creationId xmlns:a16="http://schemas.microsoft.com/office/drawing/2014/main" id="{68AE0601-BE26-4554-919F-5A8A3EE5452E}"/>
              </a:ext>
            </a:extLst>
          </p:cNvPr>
          <p:cNvSpPr/>
          <p:nvPr/>
        </p:nvSpPr>
        <p:spPr>
          <a:xfrm>
            <a:off x="492878" y="730390"/>
            <a:ext cx="10048206" cy="369332"/>
          </a:xfrm>
          <a:prstGeom prst="rect">
            <a:avLst/>
          </a:prstGeom>
        </p:spPr>
        <p:txBody>
          <a:bodyPr wrap="square">
            <a:spAutoFit/>
          </a:bodyPr>
          <a:lstStyle/>
          <a:p>
            <a:pPr>
              <a:spcBef>
                <a:spcPct val="0"/>
              </a:spcBef>
            </a:pPr>
            <a:r>
              <a:rPr lang="es-ES" altLang="es-CL">
                <a:latin typeface="Consolas" panose="020B0609020204030204" pitchFamily="49" charset="0"/>
              </a:rPr>
              <a:t>como todas las </a:t>
            </a:r>
            <a:r>
              <a:rPr lang="es-ES" altLang="es-CL">
                <a:highlight>
                  <a:srgbClr val="00FF00"/>
                </a:highlight>
                <a:latin typeface="Consolas" panose="020B0609020204030204" pitchFamily="49" charset="0"/>
              </a:rPr>
              <a:t>cosas están</a:t>
            </a:r>
            <a:r>
              <a:rPr lang="es-ES" altLang="es-CL">
                <a:latin typeface="Consolas" panose="020B0609020204030204" pitchFamily="49" charset="0"/>
              </a:rPr>
              <a:t> llenas de mi alma emerges de las </a:t>
            </a:r>
            <a:r>
              <a:rPr lang="es-ES" altLang="es-CL">
                <a:highlight>
                  <a:srgbClr val="00FF00"/>
                </a:highlight>
                <a:latin typeface="Consolas" panose="020B0609020204030204" pitchFamily="49" charset="0"/>
              </a:rPr>
              <a:t>cosas llena</a:t>
            </a:r>
          </a:p>
        </p:txBody>
      </p:sp>
      <p:sp>
        <p:nvSpPr>
          <p:cNvPr id="9" name="11 CuadroTexto">
            <a:extLst>
              <a:ext uri="{FF2B5EF4-FFF2-40B4-BE49-F238E27FC236}">
                <a16:creationId xmlns:a16="http://schemas.microsoft.com/office/drawing/2014/main" id="{D9F5E827-0557-4A48-B52F-82A0B72ADA17}"/>
              </a:ext>
            </a:extLst>
          </p:cNvPr>
          <p:cNvSpPr txBox="1">
            <a:spLocks noChangeArrowheads="1"/>
          </p:cNvSpPr>
          <p:nvPr/>
        </p:nvSpPr>
        <p:spPr bwMode="auto">
          <a:xfrm>
            <a:off x="1224883" y="4191051"/>
            <a:ext cx="10421685" cy="2246769"/>
          </a:xfrm>
          <a:prstGeom prst="rect">
            <a:avLst/>
          </a:prstGeom>
          <a:solidFill>
            <a:schemeClr val="bg1"/>
          </a:solidFill>
          <a:ln>
            <a:noFill/>
          </a:ln>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endParaRPr lang="es-ES" altLang="es-CL" sz="2800" b="1">
              <a:latin typeface="Arial" panose="020B0604020202020204" pitchFamily="34" charset="0"/>
            </a:endParaRPr>
          </a:p>
          <a:p>
            <a:pPr algn="ctr" eaLnBrk="1" hangingPunct="1">
              <a:spcBef>
                <a:spcPct val="0"/>
              </a:spcBef>
              <a:buFontTx/>
              <a:buNone/>
            </a:pPr>
            <a:r>
              <a:rPr lang="es-ES" altLang="es-CL" sz="2800" b="1">
                <a:latin typeface="Arial" panose="020B0604020202020204" pitchFamily="34" charset="0"/>
              </a:rPr>
              <a:t>Al elegir un fragmento mas pequeño </a:t>
            </a:r>
          </a:p>
          <a:p>
            <a:pPr algn="ctr" eaLnBrk="1" hangingPunct="1">
              <a:spcBef>
                <a:spcPct val="0"/>
              </a:spcBef>
              <a:buFontTx/>
              <a:buNone/>
            </a:pPr>
            <a:r>
              <a:rPr lang="es-ES" altLang="es-CL" sz="2800" b="1">
                <a:latin typeface="Arial" panose="020B0604020202020204" pitchFamily="34" charset="0"/>
              </a:rPr>
              <a:t>          aumenta la posibilidad de alineamientos inespecíficos</a:t>
            </a:r>
          </a:p>
          <a:p>
            <a:pPr algn="ctr" eaLnBrk="1" hangingPunct="1">
              <a:spcBef>
                <a:spcPct val="0"/>
              </a:spcBef>
              <a:buFontTx/>
              <a:buNone/>
            </a:pPr>
            <a:endParaRPr lang="es-ES" altLang="es-CL" sz="2800" b="1">
              <a:latin typeface="Arial" panose="020B0604020202020204" pitchFamily="34" charset="0"/>
            </a:endParaRPr>
          </a:p>
          <a:p>
            <a:pPr algn="ctr" eaLnBrk="1" hangingPunct="1">
              <a:spcBef>
                <a:spcPct val="0"/>
              </a:spcBef>
              <a:buFontTx/>
              <a:buNone/>
            </a:pPr>
            <a:endParaRPr lang="es-ES" altLang="es-CL" sz="2800">
              <a:latin typeface="Arial" panose="020B0604020202020204" pitchFamily="34"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1 CuadroTexto">
            <a:extLst>
              <a:ext uri="{FF2B5EF4-FFF2-40B4-BE49-F238E27FC236}">
                <a16:creationId xmlns:a16="http://schemas.microsoft.com/office/drawing/2014/main" id="{8B00FBDB-7444-4F91-9C44-3BB97B6AD556}"/>
              </a:ext>
            </a:extLst>
          </p:cNvPr>
          <p:cNvSpPr txBox="1">
            <a:spLocks noChangeArrowheads="1"/>
          </p:cNvSpPr>
          <p:nvPr/>
        </p:nvSpPr>
        <p:spPr bwMode="auto">
          <a:xfrm>
            <a:off x="1920791" y="2684461"/>
            <a:ext cx="93599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ES" altLang="es-CL" sz="1800">
                <a:highlight>
                  <a:srgbClr val="00FF00"/>
                </a:highlight>
                <a:latin typeface="Consolas" panose="020B0609020204030204" pitchFamily="49" charset="0"/>
              </a:rPr>
              <a:t>como todas las</a:t>
            </a:r>
          </a:p>
          <a:p>
            <a:pPr eaLnBrk="1" hangingPunct="1">
              <a:spcBef>
                <a:spcPct val="0"/>
              </a:spcBef>
              <a:buFontTx/>
              <a:buNone/>
            </a:pPr>
            <a:r>
              <a:rPr lang="es-ES" altLang="es-CL" sz="1800">
                <a:latin typeface="Consolas" panose="020B0609020204030204" pitchFamily="49" charset="0"/>
              </a:rPr>
              <a:t>     </a:t>
            </a:r>
            <a:r>
              <a:rPr lang="es-ES" altLang="es-CL" sz="1800">
                <a:highlight>
                  <a:srgbClr val="00FFFF"/>
                </a:highlight>
                <a:latin typeface="Consolas" panose="020B0609020204030204" pitchFamily="49" charset="0"/>
              </a:rPr>
              <a:t>todas las cosas</a:t>
            </a:r>
          </a:p>
          <a:p>
            <a:pPr eaLnBrk="1" hangingPunct="1">
              <a:spcBef>
                <a:spcPct val="0"/>
              </a:spcBef>
              <a:buFontTx/>
              <a:buNone/>
            </a:pPr>
            <a:r>
              <a:rPr lang="es-ES" altLang="es-CL" sz="1800">
                <a:latin typeface="Consolas" panose="020B0609020204030204" pitchFamily="49" charset="0"/>
              </a:rPr>
              <a:t>           </a:t>
            </a:r>
            <a:r>
              <a:rPr lang="es-ES" altLang="es-CL" sz="1800">
                <a:highlight>
                  <a:srgbClr val="00B0F0"/>
                </a:highlight>
                <a:latin typeface="Consolas" panose="020B0609020204030204" pitchFamily="49" charset="0"/>
              </a:rPr>
              <a:t>las cosas están</a:t>
            </a:r>
          </a:p>
          <a:p>
            <a:pPr eaLnBrk="1" hangingPunct="1">
              <a:spcBef>
                <a:spcPct val="0"/>
              </a:spcBef>
              <a:buFontTx/>
              <a:buNone/>
            </a:pPr>
            <a:r>
              <a:rPr lang="es-ES" altLang="es-CL" sz="1800">
                <a:latin typeface="Consolas" panose="020B0609020204030204" pitchFamily="49" charset="0"/>
              </a:rPr>
              <a:t>               </a:t>
            </a:r>
            <a:r>
              <a:rPr lang="es-ES" altLang="es-CL" sz="1800">
                <a:highlight>
                  <a:srgbClr val="00FF00"/>
                </a:highlight>
                <a:latin typeface="Consolas" panose="020B0609020204030204" pitchFamily="49" charset="0"/>
              </a:rPr>
              <a:t>cosas están llenas </a:t>
            </a:r>
          </a:p>
          <a:p>
            <a:pPr eaLnBrk="1" hangingPunct="1">
              <a:spcBef>
                <a:spcPct val="0"/>
              </a:spcBef>
              <a:buFontTx/>
              <a:buNone/>
            </a:pPr>
            <a:r>
              <a:rPr lang="es-ES" altLang="es-CL" sz="1800">
                <a:latin typeface="Consolas" panose="020B0609020204030204" pitchFamily="49" charset="0"/>
              </a:rPr>
              <a:t>                     </a:t>
            </a:r>
            <a:r>
              <a:rPr lang="es-ES" altLang="es-CL" sz="1800">
                <a:highlight>
                  <a:srgbClr val="00FFFF"/>
                </a:highlight>
                <a:latin typeface="Consolas" panose="020B0609020204030204" pitchFamily="49" charset="0"/>
              </a:rPr>
              <a:t>están llenas de </a:t>
            </a:r>
          </a:p>
          <a:p>
            <a:pPr eaLnBrk="1" hangingPunct="1">
              <a:spcBef>
                <a:spcPct val="0"/>
              </a:spcBef>
              <a:buFontTx/>
              <a:buNone/>
            </a:pPr>
            <a:r>
              <a:rPr lang="es-ES" altLang="es-CL" sz="1800">
                <a:latin typeface="Consolas" panose="020B0609020204030204" pitchFamily="49" charset="0"/>
              </a:rPr>
              <a:t>                           </a:t>
            </a:r>
            <a:r>
              <a:rPr lang="es-ES" altLang="es-CL" sz="1800">
                <a:highlight>
                  <a:srgbClr val="00B0F0"/>
                </a:highlight>
                <a:latin typeface="Consolas" panose="020B0609020204030204" pitchFamily="49" charset="0"/>
              </a:rPr>
              <a:t>llenas de mi </a:t>
            </a:r>
          </a:p>
          <a:p>
            <a:pPr eaLnBrk="1" hangingPunct="1">
              <a:spcBef>
                <a:spcPct val="0"/>
              </a:spcBef>
              <a:buFontTx/>
              <a:buNone/>
            </a:pPr>
            <a:r>
              <a:rPr lang="es-ES" altLang="es-CL" sz="1800">
                <a:latin typeface="Consolas" panose="020B0609020204030204" pitchFamily="49" charset="0"/>
              </a:rPr>
              <a:t>                                  </a:t>
            </a:r>
            <a:r>
              <a:rPr lang="es-ES" altLang="es-CL" sz="1800">
                <a:highlight>
                  <a:srgbClr val="00FF00"/>
                </a:highlight>
                <a:latin typeface="Consolas" panose="020B0609020204030204" pitchFamily="49" charset="0"/>
              </a:rPr>
              <a:t>de mi alma</a:t>
            </a:r>
          </a:p>
          <a:p>
            <a:pPr eaLnBrk="1" hangingPunct="1">
              <a:spcBef>
                <a:spcPct val="0"/>
              </a:spcBef>
              <a:buFontTx/>
              <a:buNone/>
            </a:pPr>
            <a:r>
              <a:rPr lang="es-ES" altLang="es-CL" sz="1800">
                <a:latin typeface="Consolas" panose="020B0609020204030204" pitchFamily="49" charset="0"/>
              </a:rPr>
              <a:t>                                     </a:t>
            </a:r>
            <a:r>
              <a:rPr lang="es-ES" altLang="es-CL" sz="1800">
                <a:highlight>
                  <a:srgbClr val="00FFFF"/>
                </a:highlight>
                <a:latin typeface="Consolas" panose="020B0609020204030204" pitchFamily="49" charset="0"/>
              </a:rPr>
              <a:t>mi alma emerges</a:t>
            </a:r>
          </a:p>
          <a:p>
            <a:pPr eaLnBrk="1" hangingPunct="1">
              <a:spcBef>
                <a:spcPct val="0"/>
              </a:spcBef>
              <a:buFontTx/>
              <a:buNone/>
            </a:pPr>
            <a:r>
              <a:rPr lang="es-ES" altLang="es-CL" sz="1800">
                <a:latin typeface="Consolas" panose="020B0609020204030204" pitchFamily="49" charset="0"/>
              </a:rPr>
              <a:t>                                        </a:t>
            </a:r>
            <a:r>
              <a:rPr lang="es-ES" altLang="es-CL" sz="1800">
                <a:highlight>
                  <a:srgbClr val="00B0F0"/>
                </a:highlight>
                <a:latin typeface="Consolas" panose="020B0609020204030204" pitchFamily="49" charset="0"/>
              </a:rPr>
              <a:t>alma emerges de</a:t>
            </a:r>
            <a:br>
              <a:rPr lang="es-ES" altLang="es-CL" sz="1800">
                <a:latin typeface="Consolas" panose="020B0609020204030204" pitchFamily="49" charset="0"/>
              </a:rPr>
            </a:br>
            <a:r>
              <a:rPr lang="es-ES" altLang="es-CL" sz="1800">
                <a:latin typeface="Consolas" panose="020B0609020204030204" pitchFamily="49" charset="0"/>
              </a:rPr>
              <a:t>                                             </a:t>
            </a:r>
            <a:r>
              <a:rPr lang="es-ES" altLang="es-CL" sz="1800">
                <a:highlight>
                  <a:srgbClr val="00FF00"/>
                </a:highlight>
                <a:latin typeface="Consolas" panose="020B0609020204030204" pitchFamily="49" charset="0"/>
              </a:rPr>
              <a:t>emerges de las</a:t>
            </a:r>
          </a:p>
          <a:p>
            <a:pPr eaLnBrk="1" hangingPunct="1">
              <a:spcBef>
                <a:spcPct val="0"/>
              </a:spcBef>
              <a:buFontTx/>
              <a:buNone/>
            </a:pPr>
            <a:r>
              <a:rPr lang="es-ES" altLang="es-CL" sz="1800">
                <a:latin typeface="Consolas" panose="020B0609020204030204" pitchFamily="49" charset="0"/>
              </a:rPr>
              <a:t>                                                     </a:t>
            </a:r>
            <a:r>
              <a:rPr lang="es-ES" altLang="es-CL" sz="1800">
                <a:highlight>
                  <a:srgbClr val="00FFFF"/>
                </a:highlight>
                <a:latin typeface="Consolas" panose="020B0609020204030204" pitchFamily="49" charset="0"/>
              </a:rPr>
              <a:t>de las cosas</a:t>
            </a:r>
          </a:p>
          <a:p>
            <a:pPr eaLnBrk="1" hangingPunct="1">
              <a:spcBef>
                <a:spcPct val="0"/>
              </a:spcBef>
              <a:buFontTx/>
              <a:buNone/>
            </a:pPr>
            <a:r>
              <a:rPr lang="es-ES" altLang="es-CL" sz="1800">
                <a:latin typeface="Consolas" panose="020B0609020204030204" pitchFamily="49" charset="0"/>
              </a:rPr>
              <a:t>  </a:t>
            </a:r>
          </a:p>
          <a:p>
            <a:pPr eaLnBrk="1" hangingPunct="1">
              <a:spcBef>
                <a:spcPct val="0"/>
              </a:spcBef>
              <a:buFontTx/>
              <a:buNone/>
            </a:pPr>
            <a:endParaRPr lang="es-ES" altLang="es-CL" sz="1800">
              <a:latin typeface="Consolas" panose="020B0609020204030204" pitchFamily="49" charset="0"/>
            </a:endParaRPr>
          </a:p>
          <a:p>
            <a:pPr eaLnBrk="1" hangingPunct="1">
              <a:spcBef>
                <a:spcPct val="0"/>
              </a:spcBef>
              <a:buFontTx/>
              <a:buNone/>
            </a:pPr>
            <a:r>
              <a:rPr lang="es-ES" altLang="es-CL" sz="1800">
                <a:latin typeface="Consolas" panose="020B0609020204030204" pitchFamily="49" charset="0"/>
              </a:rPr>
              <a:t>como todas las cosas están llenas de mi alma emerges de las cosas</a:t>
            </a:r>
          </a:p>
          <a:p>
            <a:pPr eaLnBrk="1" hangingPunct="1">
              <a:spcBef>
                <a:spcPct val="0"/>
              </a:spcBef>
              <a:buFontTx/>
              <a:buNone/>
            </a:pPr>
            <a:endParaRPr lang="es-ES" altLang="es-CL" sz="1800">
              <a:latin typeface="Consolas" panose="020B0609020204030204" pitchFamily="49" charset="0"/>
            </a:endParaRPr>
          </a:p>
          <a:p>
            <a:pPr eaLnBrk="1" hangingPunct="1">
              <a:spcBef>
                <a:spcPct val="0"/>
              </a:spcBef>
              <a:buFontTx/>
              <a:buNone/>
            </a:pPr>
            <a:endParaRPr lang="es-ES" altLang="es-CL" sz="1800">
              <a:latin typeface="Consolas" panose="020B0609020204030204" pitchFamily="49" charset="0"/>
            </a:endParaRPr>
          </a:p>
        </p:txBody>
      </p:sp>
      <p:cxnSp>
        <p:nvCxnSpPr>
          <p:cNvPr id="4" name="3 Conector recto de flecha">
            <a:extLst>
              <a:ext uri="{FF2B5EF4-FFF2-40B4-BE49-F238E27FC236}">
                <a16:creationId xmlns:a16="http://schemas.microsoft.com/office/drawing/2014/main" id="{D87DDA82-A27F-4DDD-AD57-C0493B05B295}"/>
              </a:ext>
            </a:extLst>
          </p:cNvPr>
          <p:cNvCxnSpPr/>
          <p:nvPr/>
        </p:nvCxnSpPr>
        <p:spPr>
          <a:xfrm>
            <a:off x="2893928" y="3532185"/>
            <a:ext cx="0" cy="2673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6 Conector recto de flecha">
            <a:extLst>
              <a:ext uri="{FF2B5EF4-FFF2-40B4-BE49-F238E27FC236}">
                <a16:creationId xmlns:a16="http://schemas.microsoft.com/office/drawing/2014/main" id="{C7743E6A-501A-41DC-BE29-957C6B8035FE}"/>
              </a:ext>
            </a:extLst>
          </p:cNvPr>
          <p:cNvCxnSpPr/>
          <p:nvPr/>
        </p:nvCxnSpPr>
        <p:spPr>
          <a:xfrm>
            <a:off x="3574966" y="3892547"/>
            <a:ext cx="0" cy="23129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8 Conector recto de flecha">
            <a:extLst>
              <a:ext uri="{FF2B5EF4-FFF2-40B4-BE49-F238E27FC236}">
                <a16:creationId xmlns:a16="http://schemas.microsoft.com/office/drawing/2014/main" id="{362C6D3F-18EE-4066-937B-6A3C8D419BC0}"/>
              </a:ext>
            </a:extLst>
          </p:cNvPr>
          <p:cNvCxnSpPr/>
          <p:nvPr/>
        </p:nvCxnSpPr>
        <p:spPr>
          <a:xfrm>
            <a:off x="4148053" y="4179885"/>
            <a:ext cx="0" cy="20256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14 CuadroTexto">
            <a:extLst>
              <a:ext uri="{FF2B5EF4-FFF2-40B4-BE49-F238E27FC236}">
                <a16:creationId xmlns:a16="http://schemas.microsoft.com/office/drawing/2014/main" id="{E8E38CE2-2CB1-43B7-9100-B181E63C1D15}"/>
              </a:ext>
            </a:extLst>
          </p:cNvPr>
          <p:cNvSpPr txBox="1"/>
          <p:nvPr/>
        </p:nvSpPr>
        <p:spPr>
          <a:xfrm>
            <a:off x="1843004" y="1795460"/>
            <a:ext cx="8969375" cy="647700"/>
          </a:xfrm>
          <a:prstGeom prst="rect">
            <a:avLst/>
          </a:prstGeom>
          <a:noFill/>
        </p:spPr>
        <p:txBody>
          <a:bodyPr wrap="none">
            <a:spAutoFit/>
          </a:bodyPr>
          <a:lstStyle/>
          <a:p>
            <a:pPr>
              <a:defRPr/>
            </a:pPr>
            <a:r>
              <a:rPr lang="es-CL" b="1">
                <a:effectLst>
                  <a:outerShdw blurRad="38100" dist="38100" dir="2700000" algn="tl">
                    <a:srgbClr val="000000">
                      <a:alpha val="43137"/>
                    </a:srgbClr>
                  </a:outerShdw>
                </a:effectLst>
                <a:latin typeface="Arial" charset="0"/>
              </a:rPr>
              <a:t>Proceso: </a:t>
            </a:r>
            <a:r>
              <a:rPr lang="es-CL">
                <a:latin typeface="Arial" charset="0"/>
              </a:rPr>
              <a:t>Ordenar las piezas o reads siguiendo el «</a:t>
            </a:r>
            <a:r>
              <a:rPr lang="es-CL" b="1">
                <a:latin typeface="Arial" charset="0"/>
              </a:rPr>
              <a:t>sobrelapamiento</a:t>
            </a:r>
            <a:r>
              <a:rPr lang="es-CL">
                <a:latin typeface="Arial" charset="0"/>
              </a:rPr>
              <a:t>» (</a:t>
            </a:r>
            <a:r>
              <a:rPr lang="es-CL" b="1">
                <a:latin typeface="Arial" charset="0"/>
              </a:rPr>
              <a:t>overlapping)</a:t>
            </a:r>
          </a:p>
          <a:p>
            <a:pPr>
              <a:defRPr/>
            </a:pPr>
            <a:r>
              <a:rPr lang="es-CL" i="1">
                <a:latin typeface="Arial" charset="0"/>
              </a:rPr>
              <a:t>Ejemplo: Exijo como parámetro que al menos 2 palabras sean «</a:t>
            </a:r>
            <a:r>
              <a:rPr lang="es-CL" i="1">
                <a:solidFill>
                  <a:srgbClr val="FF0000"/>
                </a:solidFill>
                <a:latin typeface="Arial" charset="0"/>
              </a:rPr>
              <a:t>idénticas</a:t>
            </a:r>
            <a:r>
              <a:rPr lang="es-CL" i="1">
                <a:latin typeface="Arial" charset="0"/>
              </a:rPr>
              <a:t>»</a:t>
            </a:r>
          </a:p>
        </p:txBody>
      </p:sp>
      <p:sp>
        <p:nvSpPr>
          <p:cNvPr id="10" name="1 Rectángulo">
            <a:extLst>
              <a:ext uri="{FF2B5EF4-FFF2-40B4-BE49-F238E27FC236}">
                <a16:creationId xmlns:a16="http://schemas.microsoft.com/office/drawing/2014/main" id="{DA01582D-8A0C-485E-AAF4-F2C27C05822A}"/>
              </a:ext>
            </a:extLst>
          </p:cNvPr>
          <p:cNvSpPr>
            <a:spLocks noChangeArrowheads="1"/>
          </p:cNvSpPr>
          <p:nvPr/>
        </p:nvSpPr>
        <p:spPr bwMode="auto">
          <a:xfrm>
            <a:off x="1779587" y="267492"/>
            <a:ext cx="86328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ES" altLang="es-CL" sz="1800">
                <a:highlight>
                  <a:srgbClr val="00FF00"/>
                </a:highlight>
                <a:latin typeface="Consolas" panose="020B0609020204030204" pitchFamily="49" charset="0"/>
              </a:rPr>
              <a:t>como todas las cosas están llenas de mi alma emerges de las cosas…</a:t>
            </a:r>
          </a:p>
          <a:p>
            <a:pPr eaLnBrk="1" hangingPunct="1">
              <a:spcBef>
                <a:spcPct val="0"/>
              </a:spcBef>
              <a:buFontTx/>
              <a:buNone/>
            </a:pPr>
            <a:r>
              <a:rPr lang="es-ES" altLang="es-CL" sz="1800">
                <a:highlight>
                  <a:srgbClr val="00FFFF"/>
                </a:highlight>
                <a:latin typeface="Consolas" panose="020B0609020204030204" pitchFamily="49" charset="0"/>
              </a:rPr>
              <a:t>como todas las cosas están llenas de mi alma emerges de las cosas…</a:t>
            </a:r>
          </a:p>
          <a:p>
            <a:pPr eaLnBrk="1" hangingPunct="1">
              <a:spcBef>
                <a:spcPct val="0"/>
              </a:spcBef>
              <a:buFontTx/>
              <a:buNone/>
            </a:pPr>
            <a:r>
              <a:rPr lang="es-ES" altLang="es-CL" sz="1800">
                <a:highlight>
                  <a:srgbClr val="00B0F0"/>
                </a:highlight>
                <a:latin typeface="Consolas" panose="020B0609020204030204" pitchFamily="49" charset="0"/>
              </a:rPr>
              <a:t>como todas las cosas están llenas de mi alma emerges de las cosas…</a:t>
            </a:r>
          </a:p>
        </p:txBody>
      </p:sp>
      <p:grpSp>
        <p:nvGrpSpPr>
          <p:cNvPr id="5" name="Grupo 4">
            <a:extLst>
              <a:ext uri="{FF2B5EF4-FFF2-40B4-BE49-F238E27FC236}">
                <a16:creationId xmlns:a16="http://schemas.microsoft.com/office/drawing/2014/main" id="{1B9F410E-6BD5-4EFE-BB8E-86B707120E1A}"/>
              </a:ext>
            </a:extLst>
          </p:cNvPr>
          <p:cNvGrpSpPr/>
          <p:nvPr/>
        </p:nvGrpSpPr>
        <p:grpSpPr>
          <a:xfrm>
            <a:off x="2438400" y="267492"/>
            <a:ext cx="6890084" cy="923925"/>
            <a:chOff x="2438400" y="267492"/>
            <a:chExt cx="6890084" cy="923925"/>
          </a:xfrm>
        </p:grpSpPr>
        <p:cxnSp>
          <p:nvCxnSpPr>
            <p:cNvPr id="3" name="Conector recto 2">
              <a:extLst>
                <a:ext uri="{FF2B5EF4-FFF2-40B4-BE49-F238E27FC236}">
                  <a16:creationId xmlns:a16="http://schemas.microsoft.com/office/drawing/2014/main" id="{317465F2-6366-4695-BDEB-94B3CE63320A}"/>
                </a:ext>
              </a:extLst>
            </p:cNvPr>
            <p:cNvCxnSpPr/>
            <p:nvPr/>
          </p:nvCxnSpPr>
          <p:spPr>
            <a:xfrm>
              <a:off x="2438400" y="572292"/>
              <a:ext cx="0" cy="374192"/>
            </a:xfrm>
            <a:prstGeom prst="line">
              <a:avLst/>
            </a:prstGeom>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292CD2AD-2D00-4C80-A47E-4EADB38C4E3D}"/>
                </a:ext>
              </a:extLst>
            </p:cNvPr>
            <p:cNvCxnSpPr/>
            <p:nvPr/>
          </p:nvCxnSpPr>
          <p:spPr>
            <a:xfrm>
              <a:off x="3184358" y="817225"/>
              <a:ext cx="0" cy="374192"/>
            </a:xfrm>
            <a:prstGeom prst="line">
              <a:avLst/>
            </a:prstGeom>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0D9B2793-4493-49DF-A4CE-0A56859F1438}"/>
                </a:ext>
              </a:extLst>
            </p:cNvPr>
            <p:cNvCxnSpPr/>
            <p:nvPr/>
          </p:nvCxnSpPr>
          <p:spPr>
            <a:xfrm>
              <a:off x="5197642" y="817225"/>
              <a:ext cx="0" cy="374192"/>
            </a:xfrm>
            <a:prstGeom prst="line">
              <a:avLst/>
            </a:prstGeom>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50CD8C25-1BC1-42A9-A1F3-C0F428B377D5}"/>
                </a:ext>
              </a:extLst>
            </p:cNvPr>
            <p:cNvCxnSpPr/>
            <p:nvPr/>
          </p:nvCxnSpPr>
          <p:spPr>
            <a:xfrm>
              <a:off x="6833937" y="817225"/>
              <a:ext cx="0" cy="374192"/>
            </a:xfrm>
            <a:prstGeom prst="line">
              <a:avLst/>
            </a:prstGeom>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05668D46-48CF-4256-8475-FDDCE2EDB983}"/>
                </a:ext>
              </a:extLst>
            </p:cNvPr>
            <p:cNvCxnSpPr/>
            <p:nvPr/>
          </p:nvCxnSpPr>
          <p:spPr>
            <a:xfrm>
              <a:off x="8823158" y="817225"/>
              <a:ext cx="0" cy="374192"/>
            </a:xfrm>
            <a:prstGeom prst="line">
              <a:avLst/>
            </a:prstGeom>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C0332715-5EE1-4AA7-A0F5-DBE8C50A3F03}"/>
                </a:ext>
              </a:extLst>
            </p:cNvPr>
            <p:cNvCxnSpPr/>
            <p:nvPr/>
          </p:nvCxnSpPr>
          <p:spPr>
            <a:xfrm>
              <a:off x="4435642" y="572292"/>
              <a:ext cx="0" cy="374192"/>
            </a:xfrm>
            <a:prstGeom prst="line">
              <a:avLst/>
            </a:prstGeom>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4B3F1B7F-CA9A-454B-A321-992CE0E42236}"/>
                </a:ext>
              </a:extLst>
            </p:cNvPr>
            <p:cNvCxnSpPr/>
            <p:nvPr/>
          </p:nvCxnSpPr>
          <p:spPr>
            <a:xfrm>
              <a:off x="6440905" y="572292"/>
              <a:ext cx="0" cy="374192"/>
            </a:xfrm>
            <a:prstGeom prst="line">
              <a:avLst/>
            </a:prstGeom>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90225B8A-3830-4492-9FCE-22F34C785A96}"/>
                </a:ext>
              </a:extLst>
            </p:cNvPr>
            <p:cNvCxnSpPr/>
            <p:nvPr/>
          </p:nvCxnSpPr>
          <p:spPr>
            <a:xfrm>
              <a:off x="8446168" y="572292"/>
              <a:ext cx="0" cy="374192"/>
            </a:xfrm>
            <a:prstGeom prst="line">
              <a:avLst/>
            </a:prstGeom>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635B2236-C053-434B-8EA7-2EC86D7415BE}"/>
                </a:ext>
              </a:extLst>
            </p:cNvPr>
            <p:cNvCxnSpPr/>
            <p:nvPr/>
          </p:nvCxnSpPr>
          <p:spPr>
            <a:xfrm>
              <a:off x="3697705" y="267492"/>
              <a:ext cx="0" cy="374192"/>
            </a:xfrm>
            <a:prstGeom prst="line">
              <a:avLst/>
            </a:prstGeom>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D050C7B7-2BCD-42D8-81CC-53016376F1BB}"/>
                </a:ext>
              </a:extLst>
            </p:cNvPr>
            <p:cNvCxnSpPr/>
            <p:nvPr/>
          </p:nvCxnSpPr>
          <p:spPr>
            <a:xfrm>
              <a:off x="6063916" y="267492"/>
              <a:ext cx="0" cy="374192"/>
            </a:xfrm>
            <a:prstGeom prst="line">
              <a:avLst/>
            </a:prstGeom>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F4877987-D5A3-4CFD-AFE9-C582848DDA1D}"/>
                </a:ext>
              </a:extLst>
            </p:cNvPr>
            <p:cNvCxnSpPr/>
            <p:nvPr/>
          </p:nvCxnSpPr>
          <p:spPr>
            <a:xfrm>
              <a:off x="7451558" y="267492"/>
              <a:ext cx="0" cy="374192"/>
            </a:xfrm>
            <a:prstGeom prst="line">
              <a:avLst/>
            </a:prstGeom>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Conector recto 21">
              <a:extLst>
                <a:ext uri="{FF2B5EF4-FFF2-40B4-BE49-F238E27FC236}">
                  <a16:creationId xmlns:a16="http://schemas.microsoft.com/office/drawing/2014/main" id="{236D79CB-C221-4DAA-9F04-3F7E368947CC}"/>
                </a:ext>
              </a:extLst>
            </p:cNvPr>
            <p:cNvCxnSpPr/>
            <p:nvPr/>
          </p:nvCxnSpPr>
          <p:spPr>
            <a:xfrm>
              <a:off x="9328484" y="267492"/>
              <a:ext cx="0" cy="374192"/>
            </a:xfrm>
            <a:prstGeom prst="line">
              <a:avLst/>
            </a:prstGeom>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 name="CuadroTexto 1">
            <a:extLst>
              <a:ext uri="{FF2B5EF4-FFF2-40B4-BE49-F238E27FC236}">
                <a16:creationId xmlns:a16="http://schemas.microsoft.com/office/drawing/2014/main" id="{C13AFD41-61DA-4EBD-A172-1AA9978A71DA}"/>
              </a:ext>
            </a:extLst>
          </p:cNvPr>
          <p:cNvSpPr txBox="1"/>
          <p:nvPr/>
        </p:nvSpPr>
        <p:spPr>
          <a:xfrm>
            <a:off x="692260" y="297723"/>
            <a:ext cx="94448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spcBef>
                <a:spcPct val="0"/>
              </a:spcBef>
              <a:buFontTx/>
              <a:buNone/>
              <a:defRPr>
                <a:highlight>
                  <a:srgbClr val="00FF00"/>
                </a:highlight>
                <a:latin typeface="Consolas" panose="020B0609020204030204" pitchFamily="49"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ＭＳ Ｐゴシック" panose="020B0600070205080204" pitchFamily="34" charset="-128"/>
              </a:defRPr>
            </a:lvl9pPr>
          </a:lstStyle>
          <a:p>
            <a:r>
              <a:rPr lang="es-CL"/>
              <a:t>copia1</a:t>
            </a:r>
          </a:p>
          <a:p>
            <a:r>
              <a:rPr lang="es-CL"/>
              <a:t>copia2</a:t>
            </a:r>
          </a:p>
          <a:p>
            <a:r>
              <a:rPr lang="es-CL"/>
              <a:t>copia3</a:t>
            </a:r>
            <a:endParaRPr lang="es-MX"/>
          </a:p>
        </p:txBody>
      </p:sp>
    </p:spTree>
    <p:extLst>
      <p:ext uri="{BB962C8B-B14F-4D97-AF65-F5344CB8AC3E}">
        <p14:creationId xmlns:p14="http://schemas.microsoft.com/office/powerpoint/2010/main" val="399200921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1 CuadroTexto">
            <a:extLst>
              <a:ext uri="{FF2B5EF4-FFF2-40B4-BE49-F238E27FC236}">
                <a16:creationId xmlns:a16="http://schemas.microsoft.com/office/drawing/2014/main" id="{8B00FBDB-7444-4F91-9C44-3BB97B6AD556}"/>
              </a:ext>
            </a:extLst>
          </p:cNvPr>
          <p:cNvSpPr txBox="1">
            <a:spLocks noChangeArrowheads="1"/>
          </p:cNvSpPr>
          <p:nvPr/>
        </p:nvSpPr>
        <p:spPr bwMode="auto">
          <a:xfrm>
            <a:off x="1920791" y="2090907"/>
            <a:ext cx="935990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ES" altLang="es-CL" sz="1800">
                <a:highlight>
                  <a:srgbClr val="00FF00"/>
                </a:highlight>
                <a:latin typeface="Consolas" panose="020B0609020204030204" pitchFamily="49" charset="0"/>
              </a:rPr>
              <a:t>como todas las</a:t>
            </a:r>
          </a:p>
          <a:p>
            <a:pPr eaLnBrk="1" hangingPunct="1">
              <a:spcBef>
                <a:spcPct val="0"/>
              </a:spcBef>
              <a:buFontTx/>
              <a:buNone/>
            </a:pPr>
            <a:r>
              <a:rPr lang="es-ES" altLang="es-CL" sz="1800">
                <a:latin typeface="Consolas" panose="020B0609020204030204" pitchFamily="49" charset="0"/>
              </a:rPr>
              <a:t>     </a:t>
            </a:r>
            <a:r>
              <a:rPr lang="es-ES" altLang="es-CL" sz="1800">
                <a:highlight>
                  <a:srgbClr val="00FFFF"/>
                </a:highlight>
                <a:latin typeface="Consolas" panose="020B0609020204030204" pitchFamily="49" charset="0"/>
              </a:rPr>
              <a:t>todas las cosas</a:t>
            </a:r>
          </a:p>
          <a:p>
            <a:pPr eaLnBrk="1" hangingPunct="1">
              <a:spcBef>
                <a:spcPct val="0"/>
              </a:spcBef>
              <a:buFontTx/>
              <a:buNone/>
            </a:pPr>
            <a:r>
              <a:rPr lang="es-ES" altLang="es-CL" sz="1800">
                <a:latin typeface="Consolas" panose="020B0609020204030204" pitchFamily="49" charset="0"/>
              </a:rPr>
              <a:t>           </a:t>
            </a:r>
            <a:endParaRPr lang="es-ES" altLang="es-CL" sz="1800">
              <a:highlight>
                <a:srgbClr val="00B0F0"/>
              </a:highlight>
              <a:latin typeface="Consolas" panose="020B0609020204030204" pitchFamily="49" charset="0"/>
            </a:endParaRPr>
          </a:p>
          <a:p>
            <a:pPr eaLnBrk="1" hangingPunct="1">
              <a:spcBef>
                <a:spcPct val="0"/>
              </a:spcBef>
              <a:buFontTx/>
              <a:buNone/>
            </a:pPr>
            <a:r>
              <a:rPr lang="es-ES" altLang="es-CL" sz="1800">
                <a:latin typeface="Consolas" panose="020B0609020204030204" pitchFamily="49" charset="0"/>
              </a:rPr>
              <a:t>               </a:t>
            </a:r>
            <a:r>
              <a:rPr lang="es-ES" altLang="es-CL" sz="1800">
                <a:highlight>
                  <a:srgbClr val="00FF00"/>
                </a:highlight>
                <a:latin typeface="Consolas" panose="020B0609020204030204" pitchFamily="49" charset="0"/>
              </a:rPr>
              <a:t>cosas están llenas </a:t>
            </a:r>
          </a:p>
          <a:p>
            <a:pPr eaLnBrk="1" hangingPunct="1">
              <a:spcBef>
                <a:spcPct val="0"/>
              </a:spcBef>
              <a:buFontTx/>
              <a:buNone/>
            </a:pPr>
            <a:r>
              <a:rPr lang="es-ES" altLang="es-CL" sz="1800">
                <a:latin typeface="Consolas" panose="020B0609020204030204" pitchFamily="49" charset="0"/>
              </a:rPr>
              <a:t>                     </a:t>
            </a:r>
            <a:r>
              <a:rPr lang="es-ES" altLang="es-CL" sz="1800">
                <a:highlight>
                  <a:srgbClr val="00FFFF"/>
                </a:highlight>
                <a:latin typeface="Consolas" panose="020B0609020204030204" pitchFamily="49" charset="0"/>
              </a:rPr>
              <a:t>están llenas de </a:t>
            </a:r>
          </a:p>
          <a:p>
            <a:pPr eaLnBrk="1" hangingPunct="1">
              <a:spcBef>
                <a:spcPct val="0"/>
              </a:spcBef>
              <a:buFontTx/>
              <a:buNone/>
            </a:pPr>
            <a:r>
              <a:rPr lang="es-ES" altLang="es-CL" sz="1800">
                <a:latin typeface="Consolas" panose="020B0609020204030204" pitchFamily="49" charset="0"/>
              </a:rPr>
              <a:t>                           </a:t>
            </a:r>
            <a:endParaRPr lang="es-ES" altLang="es-CL" sz="1800">
              <a:highlight>
                <a:srgbClr val="00B0F0"/>
              </a:highlight>
              <a:latin typeface="Consolas" panose="020B0609020204030204" pitchFamily="49" charset="0"/>
            </a:endParaRPr>
          </a:p>
          <a:p>
            <a:pPr eaLnBrk="1" hangingPunct="1">
              <a:spcBef>
                <a:spcPct val="0"/>
              </a:spcBef>
              <a:buFontTx/>
              <a:buNone/>
            </a:pPr>
            <a:r>
              <a:rPr lang="es-ES" altLang="es-CL" sz="1800">
                <a:latin typeface="Consolas" panose="020B0609020204030204" pitchFamily="49" charset="0"/>
              </a:rPr>
              <a:t>                                  </a:t>
            </a:r>
            <a:r>
              <a:rPr lang="es-ES" altLang="es-CL" sz="1800">
                <a:highlight>
                  <a:srgbClr val="00FF00"/>
                </a:highlight>
                <a:latin typeface="Consolas" panose="020B0609020204030204" pitchFamily="49" charset="0"/>
              </a:rPr>
              <a:t>de mi alma</a:t>
            </a:r>
          </a:p>
          <a:p>
            <a:pPr eaLnBrk="1" hangingPunct="1">
              <a:spcBef>
                <a:spcPct val="0"/>
              </a:spcBef>
              <a:buFontTx/>
              <a:buNone/>
            </a:pPr>
            <a:r>
              <a:rPr lang="es-ES" altLang="es-CL" sz="1800">
                <a:latin typeface="Consolas" panose="020B0609020204030204" pitchFamily="49" charset="0"/>
              </a:rPr>
              <a:t>                                     </a:t>
            </a:r>
            <a:r>
              <a:rPr lang="es-ES" altLang="es-CL" sz="1800">
                <a:highlight>
                  <a:srgbClr val="00FFFF"/>
                </a:highlight>
                <a:latin typeface="Consolas" panose="020B0609020204030204" pitchFamily="49" charset="0"/>
              </a:rPr>
              <a:t>mi alma emerges</a:t>
            </a:r>
          </a:p>
          <a:p>
            <a:pPr eaLnBrk="1" hangingPunct="1">
              <a:spcBef>
                <a:spcPct val="0"/>
              </a:spcBef>
              <a:buNone/>
            </a:pPr>
            <a:r>
              <a:rPr lang="es-ES" altLang="es-CL" sz="1800">
                <a:latin typeface="Consolas" panose="020B0609020204030204" pitchFamily="49" charset="0"/>
              </a:rPr>
              <a:t>como todas las cosas</a:t>
            </a:r>
          </a:p>
          <a:p>
            <a:pPr eaLnBrk="1" hangingPunct="1">
              <a:spcBef>
                <a:spcPct val="0"/>
              </a:spcBef>
              <a:buFontTx/>
              <a:buNone/>
            </a:pPr>
            <a:r>
              <a:rPr lang="es-ES" altLang="es-CL" sz="1800">
                <a:latin typeface="Consolas" panose="020B0609020204030204" pitchFamily="49" charset="0"/>
              </a:rPr>
              <a:t>                                        </a:t>
            </a:r>
            <a:br>
              <a:rPr lang="es-ES" altLang="es-CL" sz="1800">
                <a:latin typeface="Consolas" panose="020B0609020204030204" pitchFamily="49" charset="0"/>
              </a:rPr>
            </a:br>
            <a:r>
              <a:rPr lang="es-ES" altLang="es-CL" sz="1800">
                <a:latin typeface="Consolas" panose="020B0609020204030204" pitchFamily="49" charset="0"/>
              </a:rPr>
              <a:t>                                             </a:t>
            </a:r>
            <a:r>
              <a:rPr lang="es-ES" altLang="es-CL" sz="1800">
                <a:highlight>
                  <a:srgbClr val="00FF00"/>
                </a:highlight>
                <a:latin typeface="Consolas" panose="020B0609020204030204" pitchFamily="49" charset="0"/>
              </a:rPr>
              <a:t>emerges de las</a:t>
            </a:r>
          </a:p>
          <a:p>
            <a:pPr eaLnBrk="1" hangingPunct="1">
              <a:spcBef>
                <a:spcPct val="0"/>
              </a:spcBef>
              <a:buFontTx/>
              <a:buNone/>
            </a:pPr>
            <a:r>
              <a:rPr lang="es-ES" altLang="es-CL" sz="1800">
                <a:latin typeface="Consolas" panose="020B0609020204030204" pitchFamily="49" charset="0"/>
              </a:rPr>
              <a:t>                                                     </a:t>
            </a:r>
            <a:r>
              <a:rPr lang="es-ES" altLang="es-CL" sz="1800">
                <a:highlight>
                  <a:srgbClr val="00FFFF"/>
                </a:highlight>
                <a:latin typeface="Consolas" panose="020B0609020204030204" pitchFamily="49" charset="0"/>
              </a:rPr>
              <a:t>de las cosas</a:t>
            </a:r>
          </a:p>
          <a:p>
            <a:pPr eaLnBrk="1" hangingPunct="1">
              <a:spcBef>
                <a:spcPct val="0"/>
              </a:spcBef>
              <a:buFontTx/>
              <a:buNone/>
            </a:pPr>
            <a:r>
              <a:rPr lang="es-ES" altLang="es-CL" sz="1800">
                <a:latin typeface="Consolas" panose="020B0609020204030204" pitchFamily="49" charset="0"/>
              </a:rPr>
              <a:t>               cosas están llenas de</a:t>
            </a:r>
          </a:p>
          <a:p>
            <a:pPr eaLnBrk="1" hangingPunct="1">
              <a:spcBef>
                <a:spcPct val="0"/>
              </a:spcBef>
              <a:buNone/>
            </a:pPr>
            <a:r>
              <a:rPr lang="es-ES" altLang="es-CL" sz="1800">
                <a:latin typeface="Consolas" panose="020B0609020204030204" pitchFamily="49" charset="0"/>
              </a:rPr>
              <a:t>                                  </a:t>
            </a:r>
          </a:p>
          <a:p>
            <a:pPr eaLnBrk="1" hangingPunct="1">
              <a:spcBef>
                <a:spcPct val="0"/>
              </a:spcBef>
              <a:buNone/>
            </a:pPr>
            <a:r>
              <a:rPr lang="es-ES" altLang="es-CL" sz="1800">
                <a:latin typeface="Consolas" panose="020B0609020204030204" pitchFamily="49" charset="0"/>
              </a:rPr>
              <a:t>                                  de mi alma emerges</a:t>
            </a:r>
          </a:p>
          <a:p>
            <a:pPr eaLnBrk="1" hangingPunct="1">
              <a:spcBef>
                <a:spcPct val="0"/>
              </a:spcBef>
              <a:buNone/>
            </a:pPr>
            <a:r>
              <a:rPr lang="es-ES" altLang="es-CL" sz="1800">
                <a:latin typeface="Consolas" panose="020B0609020204030204" pitchFamily="49" charset="0"/>
              </a:rPr>
              <a:t>                                             </a:t>
            </a:r>
          </a:p>
          <a:p>
            <a:pPr eaLnBrk="1" hangingPunct="1">
              <a:spcBef>
                <a:spcPct val="0"/>
              </a:spcBef>
              <a:buNone/>
            </a:pPr>
            <a:r>
              <a:rPr lang="es-ES" altLang="es-CL" sz="1800">
                <a:latin typeface="Consolas" panose="020B0609020204030204" pitchFamily="49" charset="0"/>
              </a:rPr>
              <a:t>                                             emerges de las cosas</a:t>
            </a:r>
          </a:p>
          <a:p>
            <a:pPr eaLnBrk="1" hangingPunct="1">
              <a:spcBef>
                <a:spcPct val="0"/>
              </a:spcBef>
              <a:buNone/>
            </a:pPr>
            <a:endParaRPr lang="es-ES" altLang="es-CL" sz="1800">
              <a:latin typeface="Consolas" panose="020B0609020204030204" pitchFamily="49" charset="0"/>
            </a:endParaRPr>
          </a:p>
          <a:p>
            <a:pPr eaLnBrk="1" hangingPunct="1">
              <a:spcBef>
                <a:spcPct val="0"/>
              </a:spcBef>
              <a:buFontTx/>
              <a:buNone/>
            </a:pPr>
            <a:endParaRPr lang="es-ES" altLang="es-CL" sz="1800">
              <a:latin typeface="Consolas" panose="020B0609020204030204" pitchFamily="49" charset="0"/>
            </a:endParaRPr>
          </a:p>
          <a:p>
            <a:pPr eaLnBrk="1" hangingPunct="1">
              <a:spcBef>
                <a:spcPct val="0"/>
              </a:spcBef>
              <a:buFontTx/>
              <a:buNone/>
            </a:pPr>
            <a:endParaRPr lang="es-ES" altLang="es-CL" sz="1800">
              <a:latin typeface="Consolas" panose="020B0609020204030204" pitchFamily="49" charset="0"/>
            </a:endParaRPr>
          </a:p>
        </p:txBody>
      </p:sp>
      <p:cxnSp>
        <p:nvCxnSpPr>
          <p:cNvPr id="4" name="3 Conector recto de flecha">
            <a:extLst>
              <a:ext uri="{FF2B5EF4-FFF2-40B4-BE49-F238E27FC236}">
                <a16:creationId xmlns:a16="http://schemas.microsoft.com/office/drawing/2014/main" id="{D87DDA82-A27F-4DDD-AD57-C0493B05B295}"/>
              </a:ext>
            </a:extLst>
          </p:cNvPr>
          <p:cNvCxnSpPr>
            <a:cxnSpLocks/>
          </p:cNvCxnSpPr>
          <p:nvPr/>
        </p:nvCxnSpPr>
        <p:spPr>
          <a:xfrm>
            <a:off x="2893928" y="2938631"/>
            <a:ext cx="0" cy="12483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6 Conector recto de flecha">
            <a:extLst>
              <a:ext uri="{FF2B5EF4-FFF2-40B4-BE49-F238E27FC236}">
                <a16:creationId xmlns:a16="http://schemas.microsoft.com/office/drawing/2014/main" id="{C7743E6A-501A-41DC-BE29-957C6B8035FE}"/>
              </a:ext>
            </a:extLst>
          </p:cNvPr>
          <p:cNvCxnSpPr>
            <a:cxnSpLocks/>
          </p:cNvCxnSpPr>
          <p:nvPr/>
        </p:nvCxnSpPr>
        <p:spPr>
          <a:xfrm>
            <a:off x="5018755" y="3499600"/>
            <a:ext cx="0" cy="17942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8 Conector recto de flecha">
            <a:extLst>
              <a:ext uri="{FF2B5EF4-FFF2-40B4-BE49-F238E27FC236}">
                <a16:creationId xmlns:a16="http://schemas.microsoft.com/office/drawing/2014/main" id="{362C6D3F-18EE-4066-937B-6A3C8D419BC0}"/>
              </a:ext>
            </a:extLst>
          </p:cNvPr>
          <p:cNvCxnSpPr>
            <a:cxnSpLocks/>
          </p:cNvCxnSpPr>
          <p:nvPr/>
        </p:nvCxnSpPr>
        <p:spPr>
          <a:xfrm>
            <a:off x="6753976" y="4447344"/>
            <a:ext cx="0" cy="13438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14 CuadroTexto">
            <a:extLst>
              <a:ext uri="{FF2B5EF4-FFF2-40B4-BE49-F238E27FC236}">
                <a16:creationId xmlns:a16="http://schemas.microsoft.com/office/drawing/2014/main" id="{E8E38CE2-2CB1-43B7-9100-B181E63C1D15}"/>
              </a:ext>
            </a:extLst>
          </p:cNvPr>
          <p:cNvSpPr txBox="1"/>
          <p:nvPr/>
        </p:nvSpPr>
        <p:spPr>
          <a:xfrm>
            <a:off x="1843004" y="1201906"/>
            <a:ext cx="8969375" cy="647700"/>
          </a:xfrm>
          <a:prstGeom prst="rect">
            <a:avLst/>
          </a:prstGeom>
          <a:noFill/>
        </p:spPr>
        <p:txBody>
          <a:bodyPr wrap="none">
            <a:spAutoFit/>
          </a:bodyPr>
          <a:lstStyle/>
          <a:p>
            <a:pPr>
              <a:defRPr/>
            </a:pPr>
            <a:r>
              <a:rPr lang="es-CL" b="1">
                <a:effectLst>
                  <a:outerShdw blurRad="38100" dist="38100" dir="2700000" algn="tl">
                    <a:srgbClr val="000000">
                      <a:alpha val="43137"/>
                    </a:srgbClr>
                  </a:outerShdw>
                </a:effectLst>
                <a:latin typeface="Arial" charset="0"/>
              </a:rPr>
              <a:t>Proceso: </a:t>
            </a:r>
            <a:r>
              <a:rPr lang="es-CL">
                <a:latin typeface="Arial" charset="0"/>
              </a:rPr>
              <a:t>Ordenar las piezas o reads siguiendo el «</a:t>
            </a:r>
            <a:r>
              <a:rPr lang="es-CL" b="1">
                <a:latin typeface="Arial" charset="0"/>
              </a:rPr>
              <a:t>sobrelapamiento</a:t>
            </a:r>
            <a:r>
              <a:rPr lang="es-CL">
                <a:latin typeface="Arial" charset="0"/>
              </a:rPr>
              <a:t>» (</a:t>
            </a:r>
            <a:r>
              <a:rPr lang="es-CL" b="1">
                <a:latin typeface="Arial" charset="0"/>
              </a:rPr>
              <a:t>overlapping)</a:t>
            </a:r>
          </a:p>
          <a:p>
            <a:pPr>
              <a:defRPr/>
            </a:pPr>
            <a:r>
              <a:rPr lang="es-CL" i="1">
                <a:latin typeface="Arial" charset="0"/>
              </a:rPr>
              <a:t>Ejemplo: Exijo como parámetro que al menos 2 palabras sean «</a:t>
            </a:r>
            <a:r>
              <a:rPr lang="es-CL" i="1">
                <a:solidFill>
                  <a:srgbClr val="FF0000"/>
                </a:solidFill>
                <a:latin typeface="Arial" charset="0"/>
              </a:rPr>
              <a:t>idénticas</a:t>
            </a:r>
            <a:r>
              <a:rPr lang="es-CL" i="1">
                <a:latin typeface="Arial" charset="0"/>
              </a:rPr>
              <a:t>»</a:t>
            </a:r>
          </a:p>
        </p:txBody>
      </p:sp>
      <p:sp>
        <p:nvSpPr>
          <p:cNvPr id="10" name="1 Rectángulo">
            <a:extLst>
              <a:ext uri="{FF2B5EF4-FFF2-40B4-BE49-F238E27FC236}">
                <a16:creationId xmlns:a16="http://schemas.microsoft.com/office/drawing/2014/main" id="{DA01582D-8A0C-485E-AAF4-F2C27C05822A}"/>
              </a:ext>
            </a:extLst>
          </p:cNvPr>
          <p:cNvSpPr>
            <a:spLocks noChangeArrowheads="1"/>
          </p:cNvSpPr>
          <p:nvPr/>
        </p:nvSpPr>
        <p:spPr bwMode="auto">
          <a:xfrm>
            <a:off x="1779587" y="267492"/>
            <a:ext cx="86328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ES" altLang="es-CL" sz="1800">
                <a:highlight>
                  <a:srgbClr val="00FF00"/>
                </a:highlight>
                <a:latin typeface="Consolas" panose="020B0609020204030204" pitchFamily="49" charset="0"/>
              </a:rPr>
              <a:t>como todas las cosas están llenas de mi alma emerges de las cosas…</a:t>
            </a:r>
          </a:p>
          <a:p>
            <a:pPr eaLnBrk="1" hangingPunct="1">
              <a:spcBef>
                <a:spcPct val="0"/>
              </a:spcBef>
              <a:buFontTx/>
              <a:buNone/>
            </a:pPr>
            <a:r>
              <a:rPr lang="es-ES" altLang="es-CL" sz="1800">
                <a:highlight>
                  <a:srgbClr val="00FFFF"/>
                </a:highlight>
                <a:latin typeface="Consolas" panose="020B0609020204030204" pitchFamily="49" charset="0"/>
              </a:rPr>
              <a:t>     todas las cosas están llenas de mi alma emerges de las cosas…</a:t>
            </a:r>
          </a:p>
        </p:txBody>
      </p:sp>
      <p:cxnSp>
        <p:nvCxnSpPr>
          <p:cNvPr id="11" name="Conector recto 10">
            <a:extLst>
              <a:ext uri="{FF2B5EF4-FFF2-40B4-BE49-F238E27FC236}">
                <a16:creationId xmlns:a16="http://schemas.microsoft.com/office/drawing/2014/main" id="{06681380-8B9D-4E09-A96B-5F88E4EF4CC8}"/>
              </a:ext>
            </a:extLst>
          </p:cNvPr>
          <p:cNvCxnSpPr/>
          <p:nvPr/>
        </p:nvCxnSpPr>
        <p:spPr>
          <a:xfrm>
            <a:off x="2438400" y="572292"/>
            <a:ext cx="0" cy="374192"/>
          </a:xfrm>
          <a:prstGeom prst="line">
            <a:avLst/>
          </a:prstGeom>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245A24A6-17A9-4A41-A349-6F8D1956D01D}"/>
              </a:ext>
            </a:extLst>
          </p:cNvPr>
          <p:cNvCxnSpPr/>
          <p:nvPr/>
        </p:nvCxnSpPr>
        <p:spPr>
          <a:xfrm>
            <a:off x="4435642" y="572292"/>
            <a:ext cx="0" cy="374192"/>
          </a:xfrm>
          <a:prstGeom prst="line">
            <a:avLst/>
          </a:prstGeom>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2836494D-97AC-4025-9244-105A4B972FF2}"/>
              </a:ext>
            </a:extLst>
          </p:cNvPr>
          <p:cNvCxnSpPr/>
          <p:nvPr/>
        </p:nvCxnSpPr>
        <p:spPr>
          <a:xfrm>
            <a:off x="6440905" y="572292"/>
            <a:ext cx="0" cy="374192"/>
          </a:xfrm>
          <a:prstGeom prst="line">
            <a:avLst/>
          </a:prstGeom>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1DE96FC4-AF7A-4518-8BBD-86531369EC29}"/>
              </a:ext>
            </a:extLst>
          </p:cNvPr>
          <p:cNvCxnSpPr/>
          <p:nvPr/>
        </p:nvCxnSpPr>
        <p:spPr>
          <a:xfrm>
            <a:off x="8446168" y="572292"/>
            <a:ext cx="0" cy="374192"/>
          </a:xfrm>
          <a:prstGeom prst="line">
            <a:avLst/>
          </a:prstGeom>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9501B7A4-6D3C-4EDD-9713-50DE183B8817}"/>
              </a:ext>
            </a:extLst>
          </p:cNvPr>
          <p:cNvCxnSpPr/>
          <p:nvPr/>
        </p:nvCxnSpPr>
        <p:spPr>
          <a:xfrm>
            <a:off x="3697705" y="267492"/>
            <a:ext cx="0" cy="374192"/>
          </a:xfrm>
          <a:prstGeom prst="line">
            <a:avLst/>
          </a:prstGeom>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B8EF9E03-A1CF-477C-BDCA-B49C05ADFD4B}"/>
              </a:ext>
            </a:extLst>
          </p:cNvPr>
          <p:cNvCxnSpPr/>
          <p:nvPr/>
        </p:nvCxnSpPr>
        <p:spPr>
          <a:xfrm>
            <a:off x="6063916" y="267492"/>
            <a:ext cx="0" cy="374192"/>
          </a:xfrm>
          <a:prstGeom prst="line">
            <a:avLst/>
          </a:prstGeom>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Conector recto 21">
            <a:extLst>
              <a:ext uri="{FF2B5EF4-FFF2-40B4-BE49-F238E27FC236}">
                <a16:creationId xmlns:a16="http://schemas.microsoft.com/office/drawing/2014/main" id="{7F1FBAE7-55FB-4657-801E-8B3AEEEAD4AB}"/>
              </a:ext>
            </a:extLst>
          </p:cNvPr>
          <p:cNvCxnSpPr/>
          <p:nvPr/>
        </p:nvCxnSpPr>
        <p:spPr>
          <a:xfrm>
            <a:off x="7451558" y="267492"/>
            <a:ext cx="0" cy="374192"/>
          </a:xfrm>
          <a:prstGeom prst="line">
            <a:avLst/>
          </a:prstGeom>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9AF5A3C0-C484-4484-95CF-0D8F3B05F91C}"/>
              </a:ext>
            </a:extLst>
          </p:cNvPr>
          <p:cNvCxnSpPr/>
          <p:nvPr/>
        </p:nvCxnSpPr>
        <p:spPr>
          <a:xfrm>
            <a:off x="9328484" y="267492"/>
            <a:ext cx="0" cy="374192"/>
          </a:xfrm>
          <a:prstGeom prst="line">
            <a:avLst/>
          </a:prstGeom>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8 Conector recto de flecha">
            <a:extLst>
              <a:ext uri="{FF2B5EF4-FFF2-40B4-BE49-F238E27FC236}">
                <a16:creationId xmlns:a16="http://schemas.microsoft.com/office/drawing/2014/main" id="{6F0FD8BE-0CDF-4EF0-AA53-EF025641E51B}"/>
              </a:ext>
            </a:extLst>
          </p:cNvPr>
          <p:cNvCxnSpPr>
            <a:cxnSpLocks/>
          </p:cNvCxnSpPr>
          <p:nvPr/>
        </p:nvCxnSpPr>
        <p:spPr>
          <a:xfrm>
            <a:off x="8799345" y="5506914"/>
            <a:ext cx="0" cy="9259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2B58E96A-4CB2-4A0C-8921-9FF553DFC2FE}"/>
              </a:ext>
            </a:extLst>
          </p:cNvPr>
          <p:cNvSpPr txBox="1"/>
          <p:nvPr/>
        </p:nvSpPr>
        <p:spPr>
          <a:xfrm>
            <a:off x="9364659" y="5579897"/>
            <a:ext cx="2830514" cy="1015663"/>
          </a:xfrm>
          <a:prstGeom prst="rect">
            <a:avLst/>
          </a:prstGeom>
          <a:noFill/>
        </p:spPr>
        <p:txBody>
          <a:bodyPr wrap="square" rtlCol="0">
            <a:spAutoFit/>
          </a:bodyPr>
          <a:lstStyle/>
          <a:p>
            <a:pPr algn="ctr"/>
            <a:r>
              <a:rPr lang="es-CL" sz="2000">
                <a:effectLst>
                  <a:outerShdw blurRad="38100" dist="38100" dir="2700000" algn="tl">
                    <a:srgbClr val="000000">
                      <a:alpha val="43137"/>
                    </a:srgbClr>
                  </a:outerShdw>
                </a:effectLst>
              </a:rPr>
              <a:t>Nos quedamos con </a:t>
            </a:r>
          </a:p>
          <a:p>
            <a:pPr algn="ctr"/>
            <a:r>
              <a:rPr lang="es-CL" sz="2000">
                <a:effectLst>
                  <a:outerShdw blurRad="38100" dist="38100" dir="2700000" algn="tl">
                    <a:srgbClr val="000000">
                      <a:alpha val="43137"/>
                    </a:srgbClr>
                  </a:outerShdw>
                </a:effectLst>
              </a:rPr>
              <a:t>4 fragmentos !!</a:t>
            </a:r>
          </a:p>
          <a:p>
            <a:pPr algn="ctr"/>
            <a:r>
              <a:rPr lang="es-CL" sz="2000">
                <a:effectLst>
                  <a:outerShdw blurRad="38100" dist="38100" dir="2700000" algn="tl">
                    <a:srgbClr val="000000">
                      <a:alpha val="43137"/>
                    </a:srgbClr>
                  </a:outerShdw>
                </a:effectLst>
              </a:rPr>
              <a:t>(contigs)</a:t>
            </a:r>
            <a:endParaRPr lang="es-MX" sz="200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521356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ipse 3">
            <a:extLst>
              <a:ext uri="{FF2B5EF4-FFF2-40B4-BE49-F238E27FC236}">
                <a16:creationId xmlns:a16="http://schemas.microsoft.com/office/drawing/2014/main" id="{C649BE73-71DC-48F7-AEB1-799491EB9B2F}"/>
              </a:ext>
            </a:extLst>
          </p:cNvPr>
          <p:cNvSpPr/>
          <p:nvPr/>
        </p:nvSpPr>
        <p:spPr>
          <a:xfrm>
            <a:off x="1892972" y="1616244"/>
            <a:ext cx="1796715" cy="1572126"/>
          </a:xfrm>
          <a:prstGeom prst="ellipse">
            <a:avLst/>
          </a:prstGeom>
          <a:noFill/>
          <a:ln w="57150">
            <a:solidFill>
              <a:srgbClr val="699EBD"/>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Title 1">
            <a:extLst>
              <a:ext uri="{FF2B5EF4-FFF2-40B4-BE49-F238E27FC236}">
                <a16:creationId xmlns:a16="http://schemas.microsoft.com/office/drawing/2014/main" id="{DC1C21A6-FE4A-40D1-BCC8-A4DBE6B6FD26}"/>
              </a:ext>
            </a:extLst>
          </p:cNvPr>
          <p:cNvSpPr>
            <a:spLocks noGrp="1"/>
          </p:cNvSpPr>
          <p:nvPr>
            <p:ph type="title"/>
          </p:nvPr>
        </p:nvSpPr>
        <p:spPr>
          <a:xfrm>
            <a:off x="1604216" y="287227"/>
            <a:ext cx="10347152" cy="755511"/>
          </a:xfrm>
        </p:spPr>
        <p:txBody>
          <a:bodyPr>
            <a:normAutofit fontScale="90000"/>
          </a:bodyPr>
          <a:lstStyle/>
          <a:p>
            <a:pPr eaLnBrk="1" hangingPunct="1"/>
            <a:r>
              <a:rPr lang="es-ES_tradnl" altLang="es-CL" b="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rPr>
              <a:t>Cobertura (profundidad de secuenciación)</a:t>
            </a:r>
            <a:br>
              <a:rPr lang="es-ES_tradnl" altLang="es-CL" b="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rPr>
            </a:br>
            <a:r>
              <a:rPr lang="es-ES_tradnl" altLang="es-CL" sz="2200" b="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rPr>
              <a:t>Se traduce en la cantidad de pb que vamos a secuenciar según el tamaño del genoma</a:t>
            </a:r>
            <a:endParaRPr lang="es-ES_tradnl" altLang="es-CL" b="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endParaRPr>
          </a:p>
        </p:txBody>
      </p:sp>
      <p:sp>
        <p:nvSpPr>
          <p:cNvPr id="7" name="Elipse 6">
            <a:extLst>
              <a:ext uri="{FF2B5EF4-FFF2-40B4-BE49-F238E27FC236}">
                <a16:creationId xmlns:a16="http://schemas.microsoft.com/office/drawing/2014/main" id="{340C0418-9FBE-4FCE-9286-50D0376D0BBD}"/>
              </a:ext>
            </a:extLst>
          </p:cNvPr>
          <p:cNvSpPr/>
          <p:nvPr/>
        </p:nvSpPr>
        <p:spPr>
          <a:xfrm>
            <a:off x="4932949" y="1487908"/>
            <a:ext cx="1796715" cy="1572126"/>
          </a:xfrm>
          <a:prstGeom prst="ellipse">
            <a:avLst/>
          </a:prstGeom>
          <a:noFill/>
          <a:ln w="57150">
            <a:solidFill>
              <a:srgbClr val="699EBD"/>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Elipse 7">
            <a:extLst>
              <a:ext uri="{FF2B5EF4-FFF2-40B4-BE49-F238E27FC236}">
                <a16:creationId xmlns:a16="http://schemas.microsoft.com/office/drawing/2014/main" id="{DA3BBF98-0CCD-4CE6-B232-0308A06B6131}"/>
              </a:ext>
            </a:extLst>
          </p:cNvPr>
          <p:cNvSpPr/>
          <p:nvPr/>
        </p:nvSpPr>
        <p:spPr>
          <a:xfrm>
            <a:off x="5197642" y="1704477"/>
            <a:ext cx="1796715" cy="1572126"/>
          </a:xfrm>
          <a:prstGeom prst="ellipse">
            <a:avLst/>
          </a:prstGeom>
          <a:noFill/>
          <a:ln w="57150">
            <a:solidFill>
              <a:srgbClr val="699EBD"/>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Elipse 8">
            <a:extLst>
              <a:ext uri="{FF2B5EF4-FFF2-40B4-BE49-F238E27FC236}">
                <a16:creationId xmlns:a16="http://schemas.microsoft.com/office/drawing/2014/main" id="{93CD9BDA-9312-4800-B4F9-F13E0B2E627B}"/>
              </a:ext>
            </a:extLst>
          </p:cNvPr>
          <p:cNvSpPr/>
          <p:nvPr/>
        </p:nvSpPr>
        <p:spPr>
          <a:xfrm>
            <a:off x="8157408" y="1391656"/>
            <a:ext cx="1796715" cy="1572126"/>
          </a:xfrm>
          <a:prstGeom prst="ellipse">
            <a:avLst/>
          </a:prstGeom>
          <a:noFill/>
          <a:ln w="57150">
            <a:solidFill>
              <a:srgbClr val="699EBD"/>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Elipse 9">
            <a:extLst>
              <a:ext uri="{FF2B5EF4-FFF2-40B4-BE49-F238E27FC236}">
                <a16:creationId xmlns:a16="http://schemas.microsoft.com/office/drawing/2014/main" id="{4B04F566-8C2C-4BCC-86AA-D46381A8035F}"/>
              </a:ext>
            </a:extLst>
          </p:cNvPr>
          <p:cNvSpPr/>
          <p:nvPr/>
        </p:nvSpPr>
        <p:spPr>
          <a:xfrm>
            <a:off x="8341891" y="1608225"/>
            <a:ext cx="1796715" cy="1572126"/>
          </a:xfrm>
          <a:prstGeom prst="ellipse">
            <a:avLst/>
          </a:prstGeom>
          <a:noFill/>
          <a:ln w="57150">
            <a:solidFill>
              <a:srgbClr val="699EBD"/>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Elipse 10">
            <a:extLst>
              <a:ext uri="{FF2B5EF4-FFF2-40B4-BE49-F238E27FC236}">
                <a16:creationId xmlns:a16="http://schemas.microsoft.com/office/drawing/2014/main" id="{803BFACD-A1FB-4667-8974-69B8E206A15C}"/>
              </a:ext>
            </a:extLst>
          </p:cNvPr>
          <p:cNvSpPr/>
          <p:nvPr/>
        </p:nvSpPr>
        <p:spPr>
          <a:xfrm>
            <a:off x="8526374" y="1824794"/>
            <a:ext cx="1796715" cy="1572126"/>
          </a:xfrm>
          <a:prstGeom prst="ellipse">
            <a:avLst/>
          </a:prstGeom>
          <a:noFill/>
          <a:ln w="57150">
            <a:solidFill>
              <a:srgbClr val="699EBD"/>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CuadroTexto 11">
            <a:extLst>
              <a:ext uri="{FF2B5EF4-FFF2-40B4-BE49-F238E27FC236}">
                <a16:creationId xmlns:a16="http://schemas.microsoft.com/office/drawing/2014/main" id="{3699868D-0A37-40CF-B4F4-BC08A9906BBE}"/>
              </a:ext>
            </a:extLst>
          </p:cNvPr>
          <p:cNvSpPr txBox="1"/>
          <p:nvPr/>
        </p:nvSpPr>
        <p:spPr>
          <a:xfrm>
            <a:off x="2468092" y="2069071"/>
            <a:ext cx="675185" cy="646331"/>
          </a:xfrm>
          <a:prstGeom prst="rect">
            <a:avLst/>
          </a:prstGeom>
          <a:noFill/>
        </p:spPr>
        <p:txBody>
          <a:bodyPr wrap="none" rtlCol="0">
            <a:spAutoFit/>
          </a:bodyPr>
          <a:lstStyle/>
          <a:p>
            <a:pPr algn="ctr"/>
            <a:r>
              <a:rPr lang="es-CL" b="1"/>
              <a:t>3Mb</a:t>
            </a:r>
          </a:p>
          <a:p>
            <a:pPr algn="ctr"/>
            <a:r>
              <a:rPr lang="es-CL" b="1"/>
              <a:t>1X</a:t>
            </a:r>
            <a:endParaRPr lang="es-MX" b="1"/>
          </a:p>
        </p:txBody>
      </p:sp>
      <p:sp>
        <p:nvSpPr>
          <p:cNvPr id="13" name="CuadroTexto 12">
            <a:extLst>
              <a:ext uri="{FF2B5EF4-FFF2-40B4-BE49-F238E27FC236}">
                <a16:creationId xmlns:a16="http://schemas.microsoft.com/office/drawing/2014/main" id="{04124A61-0775-4A7D-B74C-80AF97ED0310}"/>
              </a:ext>
            </a:extLst>
          </p:cNvPr>
          <p:cNvSpPr txBox="1"/>
          <p:nvPr/>
        </p:nvSpPr>
        <p:spPr>
          <a:xfrm>
            <a:off x="5654843" y="2077275"/>
            <a:ext cx="675185" cy="646331"/>
          </a:xfrm>
          <a:prstGeom prst="rect">
            <a:avLst/>
          </a:prstGeom>
          <a:noFill/>
        </p:spPr>
        <p:txBody>
          <a:bodyPr wrap="none" rtlCol="0">
            <a:spAutoFit/>
          </a:bodyPr>
          <a:lstStyle/>
          <a:p>
            <a:pPr algn="ctr"/>
            <a:r>
              <a:rPr lang="es-CL" b="1"/>
              <a:t>6Mb</a:t>
            </a:r>
          </a:p>
          <a:p>
            <a:pPr algn="ctr"/>
            <a:r>
              <a:rPr lang="es-CL" b="1"/>
              <a:t>2X</a:t>
            </a:r>
            <a:endParaRPr lang="es-MX" b="1"/>
          </a:p>
        </p:txBody>
      </p:sp>
      <p:sp>
        <p:nvSpPr>
          <p:cNvPr id="14" name="CuadroTexto 13">
            <a:extLst>
              <a:ext uri="{FF2B5EF4-FFF2-40B4-BE49-F238E27FC236}">
                <a16:creationId xmlns:a16="http://schemas.microsoft.com/office/drawing/2014/main" id="{CDC5B366-F417-4963-927B-7E4D619F053F}"/>
              </a:ext>
            </a:extLst>
          </p:cNvPr>
          <p:cNvSpPr txBox="1"/>
          <p:nvPr/>
        </p:nvSpPr>
        <p:spPr>
          <a:xfrm>
            <a:off x="8917011" y="2077275"/>
            <a:ext cx="675185" cy="646331"/>
          </a:xfrm>
          <a:prstGeom prst="rect">
            <a:avLst/>
          </a:prstGeom>
          <a:noFill/>
        </p:spPr>
        <p:txBody>
          <a:bodyPr wrap="none" rtlCol="0">
            <a:spAutoFit/>
          </a:bodyPr>
          <a:lstStyle/>
          <a:p>
            <a:pPr algn="ctr"/>
            <a:r>
              <a:rPr lang="es-CL" b="1"/>
              <a:t>9Mb</a:t>
            </a:r>
          </a:p>
          <a:p>
            <a:pPr algn="ctr"/>
            <a:r>
              <a:rPr lang="es-CL" b="1"/>
              <a:t>3X</a:t>
            </a:r>
            <a:endParaRPr lang="es-MX" b="1"/>
          </a:p>
        </p:txBody>
      </p:sp>
      <p:cxnSp>
        <p:nvCxnSpPr>
          <p:cNvPr id="19" name="Conector recto 18">
            <a:extLst>
              <a:ext uri="{FF2B5EF4-FFF2-40B4-BE49-F238E27FC236}">
                <a16:creationId xmlns:a16="http://schemas.microsoft.com/office/drawing/2014/main" id="{75407DE6-FECD-4FF2-B157-ACAC13D9C4AD}"/>
              </a:ext>
            </a:extLst>
          </p:cNvPr>
          <p:cNvCxnSpPr>
            <a:cxnSpLocks/>
          </p:cNvCxnSpPr>
          <p:nvPr/>
        </p:nvCxnSpPr>
        <p:spPr>
          <a:xfrm>
            <a:off x="1604215" y="3609478"/>
            <a:ext cx="2520000" cy="0"/>
          </a:xfrm>
          <a:prstGeom prst="line">
            <a:avLst/>
          </a:prstGeom>
          <a:ln w="76200">
            <a:solidFill>
              <a:srgbClr val="699EBD"/>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91DD43C6-0CE2-4A1C-A6E5-C2FBB8FB6ED5}"/>
              </a:ext>
            </a:extLst>
          </p:cNvPr>
          <p:cNvCxnSpPr/>
          <p:nvPr/>
        </p:nvCxnSpPr>
        <p:spPr>
          <a:xfrm>
            <a:off x="4812633" y="3842087"/>
            <a:ext cx="2520000" cy="0"/>
          </a:xfrm>
          <a:prstGeom prst="line">
            <a:avLst/>
          </a:prstGeom>
          <a:ln w="76200">
            <a:solidFill>
              <a:srgbClr val="699EBD"/>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E78F825B-9034-4963-8DF6-1EA2CD523186}"/>
              </a:ext>
            </a:extLst>
          </p:cNvPr>
          <p:cNvCxnSpPr/>
          <p:nvPr/>
        </p:nvCxnSpPr>
        <p:spPr>
          <a:xfrm>
            <a:off x="8059466" y="3866150"/>
            <a:ext cx="2520000" cy="0"/>
          </a:xfrm>
          <a:prstGeom prst="line">
            <a:avLst/>
          </a:prstGeom>
          <a:ln w="76200">
            <a:solidFill>
              <a:srgbClr val="699EBD"/>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30BCDA21-B495-4CD6-9031-D53BEE091C93}"/>
              </a:ext>
            </a:extLst>
          </p:cNvPr>
          <p:cNvCxnSpPr/>
          <p:nvPr/>
        </p:nvCxnSpPr>
        <p:spPr>
          <a:xfrm>
            <a:off x="4812633" y="3617499"/>
            <a:ext cx="2520000" cy="0"/>
          </a:xfrm>
          <a:prstGeom prst="line">
            <a:avLst/>
          </a:prstGeom>
          <a:ln w="76200">
            <a:solidFill>
              <a:srgbClr val="699EBD"/>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Conector recto 23">
            <a:extLst>
              <a:ext uri="{FF2B5EF4-FFF2-40B4-BE49-F238E27FC236}">
                <a16:creationId xmlns:a16="http://schemas.microsoft.com/office/drawing/2014/main" id="{DF91797F-E852-4CC3-AA75-C1B412AF0C38}"/>
              </a:ext>
            </a:extLst>
          </p:cNvPr>
          <p:cNvCxnSpPr/>
          <p:nvPr/>
        </p:nvCxnSpPr>
        <p:spPr>
          <a:xfrm>
            <a:off x="8059466" y="4138864"/>
            <a:ext cx="2520000" cy="0"/>
          </a:xfrm>
          <a:prstGeom prst="line">
            <a:avLst/>
          </a:prstGeom>
          <a:ln w="76200">
            <a:solidFill>
              <a:srgbClr val="699EBD"/>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5" name="Conector recto 24">
            <a:extLst>
              <a:ext uri="{FF2B5EF4-FFF2-40B4-BE49-F238E27FC236}">
                <a16:creationId xmlns:a16="http://schemas.microsoft.com/office/drawing/2014/main" id="{0D47C761-8F86-4BC1-8D45-37CA539421F3}"/>
              </a:ext>
            </a:extLst>
          </p:cNvPr>
          <p:cNvCxnSpPr/>
          <p:nvPr/>
        </p:nvCxnSpPr>
        <p:spPr>
          <a:xfrm>
            <a:off x="8059466" y="3609478"/>
            <a:ext cx="2520000" cy="0"/>
          </a:xfrm>
          <a:prstGeom prst="line">
            <a:avLst/>
          </a:prstGeom>
          <a:ln w="76200">
            <a:solidFill>
              <a:srgbClr val="699EBD"/>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CuadroTexto 25">
            <a:extLst>
              <a:ext uri="{FF2B5EF4-FFF2-40B4-BE49-F238E27FC236}">
                <a16:creationId xmlns:a16="http://schemas.microsoft.com/office/drawing/2014/main" id="{93685B73-6A62-42B4-9E64-E58E81D86DD5}"/>
              </a:ext>
            </a:extLst>
          </p:cNvPr>
          <p:cNvSpPr txBox="1"/>
          <p:nvPr/>
        </p:nvSpPr>
        <p:spPr>
          <a:xfrm>
            <a:off x="1311341" y="3641197"/>
            <a:ext cx="3121367" cy="338554"/>
          </a:xfrm>
          <a:prstGeom prst="rect">
            <a:avLst/>
          </a:prstGeom>
          <a:noFill/>
        </p:spPr>
        <p:txBody>
          <a:bodyPr wrap="none" rtlCol="0">
            <a:spAutoFit/>
          </a:bodyPr>
          <a:lstStyle/>
          <a:p>
            <a:r>
              <a:rPr lang="es-CL" sz="1600">
                <a:ln w="0"/>
                <a:effectLst>
                  <a:outerShdw blurRad="38100" dist="19050" dir="2700000" algn="tl" rotWithShape="0">
                    <a:schemeClr val="dk1">
                      <a:alpha val="40000"/>
                    </a:schemeClr>
                  </a:outerShdw>
                </a:effectLst>
              </a:rPr>
              <a:t>TAGCGAGCTAGCAGCGACT</a:t>
            </a:r>
            <a:endParaRPr lang="es-MX" sz="1600">
              <a:ln w="0"/>
              <a:effectLst>
                <a:outerShdw blurRad="38100" dist="19050" dir="2700000" algn="tl" rotWithShape="0">
                  <a:schemeClr val="dk1">
                    <a:alpha val="40000"/>
                  </a:schemeClr>
                </a:outerShdw>
              </a:effectLst>
            </a:endParaRPr>
          </a:p>
        </p:txBody>
      </p:sp>
      <p:sp>
        <p:nvSpPr>
          <p:cNvPr id="28" name="CuadroTexto 27">
            <a:extLst>
              <a:ext uri="{FF2B5EF4-FFF2-40B4-BE49-F238E27FC236}">
                <a16:creationId xmlns:a16="http://schemas.microsoft.com/office/drawing/2014/main" id="{59BF19E4-02E8-4865-A4A6-2E1D0CD52F5A}"/>
              </a:ext>
            </a:extLst>
          </p:cNvPr>
          <p:cNvSpPr txBox="1"/>
          <p:nvPr/>
        </p:nvSpPr>
        <p:spPr>
          <a:xfrm>
            <a:off x="1438183" y="4316643"/>
            <a:ext cx="2776722" cy="338554"/>
          </a:xfrm>
          <a:prstGeom prst="rect">
            <a:avLst/>
          </a:prstGeom>
          <a:noFill/>
        </p:spPr>
        <p:txBody>
          <a:bodyPr wrap="none" rtlCol="0">
            <a:spAutoFit/>
          </a:bodyPr>
          <a:lstStyle/>
          <a:p>
            <a:r>
              <a:rPr lang="es-CL" sz="1600">
                <a:ln w="0"/>
                <a:effectLst>
                  <a:outerShdw blurRad="38100" dist="19050" dir="2700000" algn="tl" rotWithShape="0">
                    <a:schemeClr val="dk1">
                      <a:alpha val="40000"/>
                    </a:schemeClr>
                  </a:outerShdw>
                </a:effectLst>
                <a:latin typeface="Courier New" panose="02070309020205020404" pitchFamily="49" charset="0"/>
                <a:cs typeface="Courier New" panose="02070309020205020404" pitchFamily="49" charset="0"/>
              </a:rPr>
              <a:t>TAGC|GAGCTAG|CAGCGACT</a:t>
            </a:r>
            <a:endParaRPr lang="es-MX" sz="1600">
              <a:ln w="0"/>
              <a:effectLst>
                <a:outerShdw blurRad="38100" dist="19050" dir="2700000" algn="tl" rotWithShape="0">
                  <a:schemeClr val="dk1">
                    <a:alpha val="40000"/>
                  </a:schemeClr>
                </a:outerShdw>
              </a:effectLst>
              <a:latin typeface="Courier New" panose="02070309020205020404" pitchFamily="49" charset="0"/>
              <a:cs typeface="Courier New" panose="02070309020205020404" pitchFamily="49" charset="0"/>
            </a:endParaRPr>
          </a:p>
        </p:txBody>
      </p:sp>
      <p:sp>
        <p:nvSpPr>
          <p:cNvPr id="29" name="CuadroTexto 28">
            <a:extLst>
              <a:ext uri="{FF2B5EF4-FFF2-40B4-BE49-F238E27FC236}">
                <a16:creationId xmlns:a16="http://schemas.microsoft.com/office/drawing/2014/main" id="{B18734DB-D8F7-445E-9299-26FDBD3C7CD8}"/>
              </a:ext>
            </a:extLst>
          </p:cNvPr>
          <p:cNvSpPr txBox="1"/>
          <p:nvPr/>
        </p:nvSpPr>
        <p:spPr>
          <a:xfrm>
            <a:off x="2092975" y="4931453"/>
            <a:ext cx="1172117" cy="830997"/>
          </a:xfrm>
          <a:prstGeom prst="rect">
            <a:avLst/>
          </a:prstGeom>
          <a:noFill/>
        </p:spPr>
        <p:txBody>
          <a:bodyPr wrap="none" rtlCol="0">
            <a:spAutoFit/>
          </a:bodyPr>
          <a:lstStyle/>
          <a:p>
            <a:pPr algn="ctr"/>
            <a:r>
              <a:rPr lang="es-CL" sz="1600">
                <a:ln w="0"/>
                <a:solidFill>
                  <a:srgbClr val="FF0000"/>
                </a:solidFill>
                <a:effectLst>
                  <a:outerShdw blurRad="38100" dist="19050" dir="2700000" algn="tl" rotWithShape="0">
                    <a:schemeClr val="dk1">
                      <a:alpha val="40000"/>
                    </a:schemeClr>
                  </a:outerShdw>
                </a:effectLst>
                <a:latin typeface="Courier New" panose="02070309020205020404" pitchFamily="49" charset="0"/>
                <a:cs typeface="Courier New" panose="02070309020205020404" pitchFamily="49" charset="0"/>
              </a:rPr>
              <a:t>TAGC</a:t>
            </a:r>
          </a:p>
          <a:p>
            <a:pPr algn="ctr"/>
            <a:r>
              <a:rPr lang="es-CL" sz="1600">
                <a:ln w="0"/>
                <a:solidFill>
                  <a:srgbClr val="FF0000"/>
                </a:solidFill>
                <a:effectLst>
                  <a:outerShdw blurRad="38100" dist="19050" dir="2700000" algn="tl" rotWithShape="0">
                    <a:schemeClr val="dk1">
                      <a:alpha val="40000"/>
                    </a:schemeClr>
                  </a:outerShdw>
                </a:effectLst>
                <a:latin typeface="Courier New" panose="02070309020205020404" pitchFamily="49" charset="0"/>
                <a:cs typeface="Courier New" panose="02070309020205020404" pitchFamily="49" charset="0"/>
              </a:rPr>
              <a:t>GAGCTAG</a:t>
            </a:r>
          </a:p>
          <a:p>
            <a:pPr algn="ctr"/>
            <a:r>
              <a:rPr lang="es-CL" sz="1600">
                <a:ln w="0"/>
                <a:solidFill>
                  <a:srgbClr val="FF0000"/>
                </a:solidFill>
                <a:effectLst>
                  <a:outerShdw blurRad="38100" dist="19050" dir="2700000" algn="tl" rotWithShape="0">
                    <a:schemeClr val="dk1">
                      <a:alpha val="40000"/>
                    </a:schemeClr>
                  </a:outerShdw>
                </a:effectLst>
                <a:latin typeface="Courier New" panose="02070309020205020404" pitchFamily="49" charset="0"/>
                <a:cs typeface="Courier New" panose="02070309020205020404" pitchFamily="49" charset="0"/>
              </a:rPr>
              <a:t>CAGCGACT</a:t>
            </a:r>
            <a:endParaRPr lang="es-MX" sz="1600">
              <a:ln w="0"/>
              <a:solidFill>
                <a:srgbClr val="FF0000"/>
              </a:solidFill>
              <a:effectLst>
                <a:outerShdw blurRad="38100" dist="19050" dir="2700000" algn="tl" rotWithShape="0">
                  <a:schemeClr val="dk1">
                    <a:alpha val="40000"/>
                  </a:schemeClr>
                </a:outerShdw>
              </a:effectLst>
              <a:latin typeface="Courier New" panose="02070309020205020404" pitchFamily="49" charset="0"/>
              <a:cs typeface="Courier New" panose="02070309020205020404" pitchFamily="49" charset="0"/>
            </a:endParaRPr>
          </a:p>
        </p:txBody>
      </p:sp>
      <p:sp>
        <p:nvSpPr>
          <p:cNvPr id="30" name="CuadroTexto 29">
            <a:extLst>
              <a:ext uri="{FF2B5EF4-FFF2-40B4-BE49-F238E27FC236}">
                <a16:creationId xmlns:a16="http://schemas.microsoft.com/office/drawing/2014/main" id="{58129DBC-4FB3-4389-8D70-398D209F138F}"/>
              </a:ext>
            </a:extLst>
          </p:cNvPr>
          <p:cNvSpPr txBox="1"/>
          <p:nvPr/>
        </p:nvSpPr>
        <p:spPr>
          <a:xfrm>
            <a:off x="4668254" y="4316500"/>
            <a:ext cx="2776722" cy="830997"/>
          </a:xfrm>
          <a:prstGeom prst="rect">
            <a:avLst/>
          </a:prstGeom>
          <a:noFill/>
        </p:spPr>
        <p:txBody>
          <a:bodyPr wrap="none" rtlCol="0">
            <a:spAutoFit/>
          </a:bodyPr>
          <a:lstStyle/>
          <a:p>
            <a:r>
              <a:rPr lang="es-CL" sz="1600">
                <a:ln w="0"/>
                <a:effectLst>
                  <a:outerShdw blurRad="38100" dist="19050" dir="2700000" algn="tl" rotWithShape="0">
                    <a:schemeClr val="dk1">
                      <a:alpha val="40000"/>
                    </a:schemeClr>
                  </a:outerShdw>
                </a:effectLst>
                <a:latin typeface="Courier New" panose="02070309020205020404" pitchFamily="49" charset="0"/>
                <a:cs typeface="Courier New" panose="02070309020205020404" pitchFamily="49" charset="0"/>
              </a:rPr>
              <a:t>TAGC|GAGCTAG|CAGCGACT</a:t>
            </a:r>
          </a:p>
          <a:p>
            <a:endParaRPr lang="es-CL" sz="1600">
              <a:ln w="0"/>
              <a:effectLst>
                <a:outerShdw blurRad="38100" dist="19050" dir="2700000" algn="tl" rotWithShape="0">
                  <a:schemeClr val="dk1">
                    <a:alpha val="40000"/>
                  </a:schemeClr>
                </a:outerShdw>
              </a:effectLst>
              <a:latin typeface="Courier New" panose="02070309020205020404" pitchFamily="49" charset="0"/>
              <a:cs typeface="Courier New" panose="02070309020205020404" pitchFamily="49" charset="0"/>
            </a:endParaRPr>
          </a:p>
          <a:p>
            <a:r>
              <a:rPr lang="es-CL" sz="1600">
                <a:ln w="0"/>
                <a:effectLst>
                  <a:outerShdw blurRad="38100" dist="19050" dir="2700000" algn="tl" rotWithShape="0">
                    <a:schemeClr val="dk1">
                      <a:alpha val="40000"/>
                    </a:schemeClr>
                  </a:outerShdw>
                </a:effectLst>
                <a:latin typeface="Courier New" panose="02070309020205020404" pitchFamily="49" charset="0"/>
                <a:cs typeface="Courier New" panose="02070309020205020404" pitchFamily="49" charset="0"/>
              </a:rPr>
              <a:t>TAGCGA|GCTAGCAG|CGACT</a:t>
            </a:r>
            <a:endParaRPr lang="es-MX" sz="1600">
              <a:ln w="0"/>
              <a:effectLst>
                <a:outerShdw blurRad="38100" dist="19050" dir="2700000" algn="tl" rotWithShape="0">
                  <a:schemeClr val="dk1">
                    <a:alpha val="40000"/>
                  </a:schemeClr>
                </a:outerShdw>
              </a:effectLst>
              <a:latin typeface="Courier New" panose="02070309020205020404" pitchFamily="49" charset="0"/>
              <a:cs typeface="Courier New" panose="02070309020205020404" pitchFamily="49" charset="0"/>
            </a:endParaRPr>
          </a:p>
        </p:txBody>
      </p:sp>
      <p:sp>
        <p:nvSpPr>
          <p:cNvPr id="32" name="CuadroTexto 31">
            <a:extLst>
              <a:ext uri="{FF2B5EF4-FFF2-40B4-BE49-F238E27FC236}">
                <a16:creationId xmlns:a16="http://schemas.microsoft.com/office/drawing/2014/main" id="{F0B3CDC8-CEBC-4C62-92F0-6A60564134BD}"/>
              </a:ext>
            </a:extLst>
          </p:cNvPr>
          <p:cNvSpPr txBox="1"/>
          <p:nvPr/>
        </p:nvSpPr>
        <p:spPr>
          <a:xfrm>
            <a:off x="5406377" y="5201469"/>
            <a:ext cx="1172117" cy="1569660"/>
          </a:xfrm>
          <a:prstGeom prst="rect">
            <a:avLst/>
          </a:prstGeom>
          <a:noFill/>
        </p:spPr>
        <p:txBody>
          <a:bodyPr wrap="none" rtlCol="0">
            <a:spAutoFit/>
          </a:bodyPr>
          <a:lstStyle/>
          <a:p>
            <a:pPr algn="ctr"/>
            <a:r>
              <a:rPr lang="es-CL" sz="1600">
                <a:ln w="0"/>
                <a:solidFill>
                  <a:srgbClr val="FF0000"/>
                </a:solidFill>
                <a:effectLst>
                  <a:outerShdw blurRad="38100" dist="19050" dir="2700000" algn="tl" rotWithShape="0">
                    <a:schemeClr val="dk1">
                      <a:alpha val="40000"/>
                    </a:schemeClr>
                  </a:outerShdw>
                </a:effectLst>
                <a:latin typeface="Courier New" panose="02070309020205020404" pitchFamily="49" charset="0"/>
                <a:cs typeface="Courier New" panose="02070309020205020404" pitchFamily="49" charset="0"/>
              </a:rPr>
              <a:t>TAGC</a:t>
            </a:r>
          </a:p>
          <a:p>
            <a:pPr algn="ctr"/>
            <a:r>
              <a:rPr lang="es-CL" sz="1600">
                <a:ln w="0"/>
                <a:solidFill>
                  <a:srgbClr val="FF0000"/>
                </a:solidFill>
                <a:effectLst>
                  <a:outerShdw blurRad="38100" dist="19050" dir="2700000" algn="tl" rotWithShape="0">
                    <a:schemeClr val="dk1">
                      <a:alpha val="40000"/>
                    </a:schemeClr>
                  </a:outerShdw>
                </a:effectLst>
                <a:latin typeface="Courier New" panose="02070309020205020404" pitchFamily="49" charset="0"/>
                <a:cs typeface="Courier New" panose="02070309020205020404" pitchFamily="49" charset="0"/>
              </a:rPr>
              <a:t>GAGCTAG</a:t>
            </a:r>
          </a:p>
          <a:p>
            <a:pPr algn="ctr"/>
            <a:r>
              <a:rPr lang="es-CL" sz="1600">
                <a:ln w="0"/>
                <a:solidFill>
                  <a:srgbClr val="FF0000"/>
                </a:solidFill>
                <a:effectLst>
                  <a:outerShdw blurRad="38100" dist="19050" dir="2700000" algn="tl" rotWithShape="0">
                    <a:schemeClr val="dk1">
                      <a:alpha val="40000"/>
                    </a:schemeClr>
                  </a:outerShdw>
                </a:effectLst>
                <a:latin typeface="Courier New" panose="02070309020205020404" pitchFamily="49" charset="0"/>
                <a:cs typeface="Courier New" panose="02070309020205020404" pitchFamily="49" charset="0"/>
              </a:rPr>
              <a:t>CAGCGACT</a:t>
            </a:r>
          </a:p>
          <a:p>
            <a:pPr algn="ctr"/>
            <a:r>
              <a:rPr lang="es-CL" sz="1600">
                <a:ln w="0"/>
                <a:solidFill>
                  <a:srgbClr val="FF0000"/>
                </a:solidFill>
                <a:effectLst>
                  <a:outerShdw blurRad="38100" dist="19050" dir="2700000" algn="tl" rotWithShape="0">
                    <a:schemeClr val="dk1">
                      <a:alpha val="40000"/>
                    </a:schemeClr>
                  </a:outerShdw>
                </a:effectLst>
                <a:latin typeface="Courier New" panose="02070309020205020404" pitchFamily="49" charset="0"/>
                <a:cs typeface="Courier New" panose="02070309020205020404" pitchFamily="49" charset="0"/>
              </a:rPr>
              <a:t>TAGCGA</a:t>
            </a:r>
          </a:p>
          <a:p>
            <a:pPr algn="ctr"/>
            <a:r>
              <a:rPr lang="es-CL" sz="1600">
                <a:ln w="0"/>
                <a:solidFill>
                  <a:srgbClr val="FF0000"/>
                </a:solidFill>
                <a:effectLst>
                  <a:outerShdw blurRad="38100" dist="19050" dir="2700000" algn="tl" rotWithShape="0">
                    <a:schemeClr val="dk1">
                      <a:alpha val="40000"/>
                    </a:schemeClr>
                  </a:outerShdw>
                </a:effectLst>
                <a:latin typeface="Courier New" panose="02070309020205020404" pitchFamily="49" charset="0"/>
                <a:cs typeface="Courier New" panose="02070309020205020404" pitchFamily="49" charset="0"/>
              </a:rPr>
              <a:t>GCTAGCAG</a:t>
            </a:r>
          </a:p>
          <a:p>
            <a:pPr algn="ctr"/>
            <a:r>
              <a:rPr lang="es-CL" sz="1600">
                <a:ln w="0"/>
                <a:solidFill>
                  <a:srgbClr val="FF0000"/>
                </a:solidFill>
                <a:effectLst>
                  <a:outerShdw blurRad="38100" dist="19050" dir="2700000" algn="tl" rotWithShape="0">
                    <a:schemeClr val="dk1">
                      <a:alpha val="40000"/>
                    </a:schemeClr>
                  </a:outerShdw>
                </a:effectLst>
                <a:latin typeface="Courier New" panose="02070309020205020404" pitchFamily="49" charset="0"/>
                <a:cs typeface="Courier New" panose="02070309020205020404" pitchFamily="49" charset="0"/>
              </a:rPr>
              <a:t>CGACT</a:t>
            </a:r>
            <a:endParaRPr lang="es-MX" sz="1600">
              <a:ln w="0"/>
              <a:solidFill>
                <a:srgbClr val="FF0000"/>
              </a:solidFill>
              <a:effectLst>
                <a:outerShdw blurRad="38100" dist="19050" dir="2700000" algn="tl" rotWithShape="0">
                  <a:schemeClr val="dk1">
                    <a:alpha val="40000"/>
                  </a:schemeClr>
                </a:outerShdw>
              </a:effectLst>
              <a:latin typeface="Courier New" panose="02070309020205020404" pitchFamily="49" charset="0"/>
              <a:cs typeface="Courier New" panose="02070309020205020404" pitchFamily="49" charset="0"/>
            </a:endParaRPr>
          </a:p>
        </p:txBody>
      </p:sp>
      <p:sp>
        <p:nvSpPr>
          <p:cNvPr id="33" name="CuadroTexto 32">
            <a:extLst>
              <a:ext uri="{FF2B5EF4-FFF2-40B4-BE49-F238E27FC236}">
                <a16:creationId xmlns:a16="http://schemas.microsoft.com/office/drawing/2014/main" id="{771CE7B3-32B7-4103-B32C-C87DE0A71383}"/>
              </a:ext>
            </a:extLst>
          </p:cNvPr>
          <p:cNvSpPr txBox="1"/>
          <p:nvPr/>
        </p:nvSpPr>
        <p:spPr>
          <a:xfrm>
            <a:off x="7898325" y="4316499"/>
            <a:ext cx="2776722" cy="830997"/>
          </a:xfrm>
          <a:prstGeom prst="rect">
            <a:avLst/>
          </a:prstGeom>
          <a:noFill/>
        </p:spPr>
        <p:txBody>
          <a:bodyPr wrap="none" rtlCol="0">
            <a:spAutoFit/>
          </a:bodyPr>
          <a:lstStyle/>
          <a:p>
            <a:r>
              <a:rPr lang="es-CL" sz="1600">
                <a:ln w="0"/>
                <a:effectLst>
                  <a:outerShdw blurRad="38100" dist="19050" dir="2700000" algn="tl" rotWithShape="0">
                    <a:schemeClr val="dk1">
                      <a:alpha val="40000"/>
                    </a:schemeClr>
                  </a:outerShdw>
                </a:effectLst>
                <a:latin typeface="Courier New" panose="02070309020205020404" pitchFamily="49" charset="0"/>
                <a:cs typeface="Courier New" panose="02070309020205020404" pitchFamily="49" charset="0"/>
              </a:rPr>
              <a:t>TAGC|GAGCTAG|CAGCGACT</a:t>
            </a:r>
          </a:p>
          <a:p>
            <a:r>
              <a:rPr lang="es-CL" sz="1600">
                <a:ln w="0"/>
                <a:effectLst>
                  <a:outerShdw blurRad="38100" dist="19050" dir="2700000" algn="tl" rotWithShape="0">
                    <a:schemeClr val="dk1">
                      <a:alpha val="40000"/>
                    </a:schemeClr>
                  </a:outerShdw>
                </a:effectLst>
                <a:latin typeface="Courier New" panose="02070309020205020404" pitchFamily="49" charset="0"/>
                <a:cs typeface="Courier New" panose="02070309020205020404" pitchFamily="49" charset="0"/>
              </a:rPr>
              <a:t>TAGCGA|GCTAGCAG|CGACT</a:t>
            </a:r>
            <a:endParaRPr lang="es-MX" sz="1600">
              <a:ln w="0"/>
              <a:effectLst>
                <a:outerShdw blurRad="38100" dist="19050" dir="2700000" algn="tl" rotWithShape="0">
                  <a:schemeClr val="dk1">
                    <a:alpha val="40000"/>
                  </a:schemeClr>
                </a:outerShdw>
              </a:effectLst>
              <a:latin typeface="Courier New" panose="02070309020205020404" pitchFamily="49" charset="0"/>
              <a:cs typeface="Courier New" panose="02070309020205020404" pitchFamily="49" charset="0"/>
            </a:endParaRPr>
          </a:p>
          <a:p>
            <a:r>
              <a:rPr lang="es-CL" sz="1600">
                <a:ln w="0"/>
                <a:effectLst>
                  <a:outerShdw blurRad="38100" dist="19050" dir="2700000" algn="tl" rotWithShape="0">
                    <a:schemeClr val="dk1">
                      <a:alpha val="40000"/>
                    </a:schemeClr>
                  </a:outerShdw>
                </a:effectLst>
                <a:latin typeface="Courier New" panose="02070309020205020404" pitchFamily="49" charset="0"/>
                <a:cs typeface="Courier New" panose="02070309020205020404" pitchFamily="49" charset="0"/>
              </a:rPr>
              <a:t>TAG|CGAGCTA|GCAGCGACT</a:t>
            </a:r>
            <a:endParaRPr lang="es-MX" sz="1600">
              <a:ln w="0"/>
              <a:effectLst>
                <a:outerShdw blurRad="38100" dist="19050" dir="2700000" algn="tl" rotWithShape="0">
                  <a:schemeClr val="dk1">
                    <a:alpha val="40000"/>
                  </a:schemeClr>
                </a:outerShdw>
              </a:effectLst>
              <a:latin typeface="Courier New" panose="02070309020205020404" pitchFamily="49" charset="0"/>
              <a:cs typeface="Courier New" panose="02070309020205020404" pitchFamily="49" charset="0"/>
            </a:endParaRPr>
          </a:p>
        </p:txBody>
      </p:sp>
      <p:sp>
        <p:nvSpPr>
          <p:cNvPr id="41" name="Rectángulo 40">
            <a:extLst>
              <a:ext uri="{FF2B5EF4-FFF2-40B4-BE49-F238E27FC236}">
                <a16:creationId xmlns:a16="http://schemas.microsoft.com/office/drawing/2014/main" id="{6E905ED8-810D-45EA-9CF1-536CCE48B3F1}"/>
              </a:ext>
            </a:extLst>
          </p:cNvPr>
          <p:cNvSpPr/>
          <p:nvPr/>
        </p:nvSpPr>
        <p:spPr>
          <a:xfrm>
            <a:off x="8056985" y="5265054"/>
            <a:ext cx="598241" cy="369332"/>
          </a:xfrm>
          <a:prstGeom prst="rect">
            <a:avLst/>
          </a:prstGeom>
        </p:spPr>
        <p:txBody>
          <a:bodyPr wrap="none">
            <a:spAutoFit/>
          </a:bodyPr>
          <a:lstStyle/>
          <a:p>
            <a:pPr algn="ctr"/>
            <a:r>
              <a:rPr lang="es-CL">
                <a:ln w="0"/>
                <a:solidFill>
                  <a:srgbClr val="FF0000"/>
                </a:solidFill>
                <a:effectLst>
                  <a:outerShdw blurRad="38100" dist="19050" dir="2700000" algn="tl" rotWithShape="0">
                    <a:schemeClr val="dk1">
                      <a:alpha val="40000"/>
                    </a:schemeClr>
                  </a:outerShdw>
                </a:effectLst>
                <a:latin typeface="Courier New" panose="02070309020205020404" pitchFamily="49" charset="0"/>
                <a:cs typeface="Courier New" panose="02070309020205020404" pitchFamily="49" charset="0"/>
              </a:rPr>
              <a:t>TAG</a:t>
            </a:r>
          </a:p>
        </p:txBody>
      </p:sp>
      <p:sp>
        <p:nvSpPr>
          <p:cNvPr id="42" name="Rectángulo 41">
            <a:extLst>
              <a:ext uri="{FF2B5EF4-FFF2-40B4-BE49-F238E27FC236}">
                <a16:creationId xmlns:a16="http://schemas.microsoft.com/office/drawing/2014/main" id="{8D792706-B91B-4FCC-A576-5EF9B661A61E}"/>
              </a:ext>
            </a:extLst>
          </p:cNvPr>
          <p:cNvSpPr/>
          <p:nvPr/>
        </p:nvSpPr>
        <p:spPr>
          <a:xfrm>
            <a:off x="8325640" y="5487497"/>
            <a:ext cx="1149674" cy="369332"/>
          </a:xfrm>
          <a:prstGeom prst="rect">
            <a:avLst/>
          </a:prstGeom>
        </p:spPr>
        <p:txBody>
          <a:bodyPr wrap="none">
            <a:spAutoFit/>
          </a:bodyPr>
          <a:lstStyle/>
          <a:p>
            <a:r>
              <a:rPr lang="es-CL">
                <a:ln w="0"/>
                <a:solidFill>
                  <a:srgbClr val="FF0000"/>
                </a:solidFill>
                <a:effectLst>
                  <a:outerShdw blurRad="38100" dist="19050" dir="2700000" algn="tl" rotWithShape="0">
                    <a:schemeClr val="dk1">
                      <a:alpha val="40000"/>
                    </a:schemeClr>
                  </a:outerShdw>
                </a:effectLst>
                <a:latin typeface="Courier New" panose="02070309020205020404" pitchFamily="49" charset="0"/>
                <a:cs typeface="Courier New" panose="02070309020205020404" pitchFamily="49" charset="0"/>
              </a:rPr>
              <a:t>CGAGCTA</a:t>
            </a:r>
            <a:endParaRPr lang="es-MX">
              <a:solidFill>
                <a:srgbClr val="FF0000"/>
              </a:solidFill>
            </a:endParaRPr>
          </a:p>
        </p:txBody>
      </p:sp>
      <p:sp>
        <p:nvSpPr>
          <p:cNvPr id="43" name="Rectángulo 42">
            <a:extLst>
              <a:ext uri="{FF2B5EF4-FFF2-40B4-BE49-F238E27FC236}">
                <a16:creationId xmlns:a16="http://schemas.microsoft.com/office/drawing/2014/main" id="{4F9D6426-EA90-429E-9D21-1AE86880EB27}"/>
              </a:ext>
            </a:extLst>
          </p:cNvPr>
          <p:cNvSpPr/>
          <p:nvPr/>
        </p:nvSpPr>
        <p:spPr>
          <a:xfrm>
            <a:off x="9192122" y="5202067"/>
            <a:ext cx="1425390" cy="369332"/>
          </a:xfrm>
          <a:prstGeom prst="rect">
            <a:avLst/>
          </a:prstGeom>
        </p:spPr>
        <p:txBody>
          <a:bodyPr wrap="none">
            <a:spAutoFit/>
          </a:bodyPr>
          <a:lstStyle/>
          <a:p>
            <a:r>
              <a:rPr lang="es-CL">
                <a:ln w="0"/>
                <a:solidFill>
                  <a:srgbClr val="FF0000"/>
                </a:solidFill>
                <a:effectLst>
                  <a:outerShdw blurRad="38100" dist="19050" dir="2700000" algn="tl" rotWithShape="0">
                    <a:schemeClr val="dk1">
                      <a:alpha val="40000"/>
                    </a:schemeClr>
                  </a:outerShdw>
                </a:effectLst>
                <a:latin typeface="Courier New" panose="02070309020205020404" pitchFamily="49" charset="0"/>
                <a:cs typeface="Courier New" panose="02070309020205020404" pitchFamily="49" charset="0"/>
              </a:rPr>
              <a:t>GCAGCGACT</a:t>
            </a:r>
            <a:endParaRPr lang="es-MX">
              <a:solidFill>
                <a:srgbClr val="FF0000"/>
              </a:solidFill>
            </a:endParaRPr>
          </a:p>
        </p:txBody>
      </p:sp>
      <p:sp>
        <p:nvSpPr>
          <p:cNvPr id="44" name="Rectángulo 43">
            <a:extLst>
              <a:ext uri="{FF2B5EF4-FFF2-40B4-BE49-F238E27FC236}">
                <a16:creationId xmlns:a16="http://schemas.microsoft.com/office/drawing/2014/main" id="{AA0299A5-E0F6-46BD-8696-F4E65E306212}"/>
              </a:ext>
            </a:extLst>
          </p:cNvPr>
          <p:cNvSpPr/>
          <p:nvPr/>
        </p:nvSpPr>
        <p:spPr>
          <a:xfrm>
            <a:off x="8030745" y="6080490"/>
            <a:ext cx="1011815" cy="369332"/>
          </a:xfrm>
          <a:prstGeom prst="rect">
            <a:avLst/>
          </a:prstGeom>
        </p:spPr>
        <p:txBody>
          <a:bodyPr wrap="none">
            <a:spAutoFit/>
          </a:bodyPr>
          <a:lstStyle/>
          <a:p>
            <a:r>
              <a:rPr lang="es-CL">
                <a:ln w="0"/>
                <a:solidFill>
                  <a:srgbClr val="FF0000"/>
                </a:solidFill>
                <a:effectLst>
                  <a:outerShdw blurRad="38100" dist="19050" dir="2700000" algn="tl" rotWithShape="0">
                    <a:schemeClr val="dk1">
                      <a:alpha val="40000"/>
                    </a:schemeClr>
                  </a:outerShdw>
                </a:effectLst>
                <a:latin typeface="Courier New" panose="02070309020205020404" pitchFamily="49" charset="0"/>
                <a:cs typeface="Courier New" panose="02070309020205020404" pitchFamily="49" charset="0"/>
              </a:rPr>
              <a:t>TAGCGA</a:t>
            </a:r>
            <a:endParaRPr lang="es-MX">
              <a:solidFill>
                <a:srgbClr val="FF0000"/>
              </a:solidFill>
            </a:endParaRPr>
          </a:p>
        </p:txBody>
      </p:sp>
      <p:sp>
        <p:nvSpPr>
          <p:cNvPr id="45" name="Rectángulo 44">
            <a:extLst>
              <a:ext uri="{FF2B5EF4-FFF2-40B4-BE49-F238E27FC236}">
                <a16:creationId xmlns:a16="http://schemas.microsoft.com/office/drawing/2014/main" id="{A8CDB0BE-7A2D-4340-A317-F995E459F1FF}"/>
              </a:ext>
            </a:extLst>
          </p:cNvPr>
          <p:cNvSpPr/>
          <p:nvPr/>
        </p:nvSpPr>
        <p:spPr>
          <a:xfrm>
            <a:off x="8763367" y="5757823"/>
            <a:ext cx="1287532" cy="369332"/>
          </a:xfrm>
          <a:prstGeom prst="rect">
            <a:avLst/>
          </a:prstGeom>
        </p:spPr>
        <p:txBody>
          <a:bodyPr wrap="none">
            <a:spAutoFit/>
          </a:bodyPr>
          <a:lstStyle/>
          <a:p>
            <a:pPr algn="ctr"/>
            <a:r>
              <a:rPr lang="es-CL">
                <a:ln w="0"/>
                <a:solidFill>
                  <a:srgbClr val="FF0000"/>
                </a:solidFill>
                <a:effectLst>
                  <a:outerShdw blurRad="38100" dist="19050" dir="2700000" algn="tl" rotWithShape="0">
                    <a:schemeClr val="dk1">
                      <a:alpha val="40000"/>
                    </a:schemeClr>
                  </a:outerShdw>
                </a:effectLst>
                <a:latin typeface="Courier New" panose="02070309020205020404" pitchFamily="49" charset="0"/>
                <a:cs typeface="Courier New" panose="02070309020205020404" pitchFamily="49" charset="0"/>
              </a:rPr>
              <a:t>GCTAGCAG</a:t>
            </a:r>
          </a:p>
        </p:txBody>
      </p:sp>
      <p:sp>
        <p:nvSpPr>
          <p:cNvPr id="46" name="Rectángulo 45">
            <a:extLst>
              <a:ext uri="{FF2B5EF4-FFF2-40B4-BE49-F238E27FC236}">
                <a16:creationId xmlns:a16="http://schemas.microsoft.com/office/drawing/2014/main" id="{547FC719-F925-44AC-B44C-C30C09A51185}"/>
              </a:ext>
            </a:extLst>
          </p:cNvPr>
          <p:cNvSpPr/>
          <p:nvPr/>
        </p:nvSpPr>
        <p:spPr>
          <a:xfrm>
            <a:off x="8099675" y="6355876"/>
            <a:ext cx="873957" cy="369332"/>
          </a:xfrm>
          <a:prstGeom prst="rect">
            <a:avLst/>
          </a:prstGeom>
        </p:spPr>
        <p:txBody>
          <a:bodyPr wrap="none">
            <a:spAutoFit/>
          </a:bodyPr>
          <a:lstStyle/>
          <a:p>
            <a:r>
              <a:rPr lang="es-CL">
                <a:ln w="0"/>
                <a:solidFill>
                  <a:srgbClr val="FF0000"/>
                </a:solidFill>
                <a:effectLst>
                  <a:outerShdw blurRad="38100" dist="19050" dir="2700000" algn="tl" rotWithShape="0">
                    <a:schemeClr val="dk1">
                      <a:alpha val="40000"/>
                    </a:schemeClr>
                  </a:outerShdw>
                </a:effectLst>
                <a:latin typeface="Courier New" panose="02070309020205020404" pitchFamily="49" charset="0"/>
                <a:cs typeface="Courier New" panose="02070309020205020404" pitchFamily="49" charset="0"/>
              </a:rPr>
              <a:t>CGACT</a:t>
            </a:r>
            <a:endParaRPr lang="es-MX">
              <a:solidFill>
                <a:srgbClr val="FF0000"/>
              </a:solidFill>
            </a:endParaRPr>
          </a:p>
        </p:txBody>
      </p:sp>
      <p:sp>
        <p:nvSpPr>
          <p:cNvPr id="47" name="Rectángulo 46">
            <a:extLst>
              <a:ext uri="{FF2B5EF4-FFF2-40B4-BE49-F238E27FC236}">
                <a16:creationId xmlns:a16="http://schemas.microsoft.com/office/drawing/2014/main" id="{B5E206B8-5E3B-4C4E-B1B4-C61FF84BC98B}"/>
              </a:ext>
            </a:extLst>
          </p:cNvPr>
          <p:cNvSpPr/>
          <p:nvPr/>
        </p:nvSpPr>
        <p:spPr>
          <a:xfrm>
            <a:off x="9682849" y="5477346"/>
            <a:ext cx="736099" cy="369332"/>
          </a:xfrm>
          <a:prstGeom prst="rect">
            <a:avLst/>
          </a:prstGeom>
        </p:spPr>
        <p:txBody>
          <a:bodyPr wrap="none">
            <a:spAutoFit/>
          </a:bodyPr>
          <a:lstStyle/>
          <a:p>
            <a:r>
              <a:rPr lang="es-CL">
                <a:ln w="0"/>
                <a:solidFill>
                  <a:srgbClr val="FF0000"/>
                </a:solidFill>
                <a:effectLst>
                  <a:outerShdw blurRad="38100" dist="19050" dir="2700000" algn="tl" rotWithShape="0">
                    <a:schemeClr val="dk1">
                      <a:alpha val="40000"/>
                    </a:schemeClr>
                  </a:outerShdw>
                </a:effectLst>
                <a:latin typeface="Courier New" panose="02070309020205020404" pitchFamily="49" charset="0"/>
                <a:cs typeface="Courier New" panose="02070309020205020404" pitchFamily="49" charset="0"/>
              </a:rPr>
              <a:t>TAGC</a:t>
            </a:r>
            <a:endParaRPr lang="es-MX">
              <a:solidFill>
                <a:srgbClr val="FF0000"/>
              </a:solidFill>
            </a:endParaRPr>
          </a:p>
        </p:txBody>
      </p:sp>
      <p:sp>
        <p:nvSpPr>
          <p:cNvPr id="48" name="Rectángulo 47">
            <a:extLst>
              <a:ext uri="{FF2B5EF4-FFF2-40B4-BE49-F238E27FC236}">
                <a16:creationId xmlns:a16="http://schemas.microsoft.com/office/drawing/2014/main" id="{463E6E8F-CAC2-4C34-95D2-BF95D99440C5}"/>
              </a:ext>
            </a:extLst>
          </p:cNvPr>
          <p:cNvSpPr/>
          <p:nvPr/>
        </p:nvSpPr>
        <p:spPr>
          <a:xfrm>
            <a:off x="9085250" y="6109530"/>
            <a:ext cx="1149674" cy="369332"/>
          </a:xfrm>
          <a:prstGeom prst="rect">
            <a:avLst/>
          </a:prstGeom>
        </p:spPr>
        <p:txBody>
          <a:bodyPr wrap="none">
            <a:spAutoFit/>
          </a:bodyPr>
          <a:lstStyle/>
          <a:p>
            <a:r>
              <a:rPr lang="es-CL">
                <a:ln w="0"/>
                <a:solidFill>
                  <a:srgbClr val="FF0000"/>
                </a:solidFill>
                <a:effectLst>
                  <a:outerShdw blurRad="38100" dist="19050" dir="2700000" algn="tl" rotWithShape="0">
                    <a:schemeClr val="dk1">
                      <a:alpha val="40000"/>
                    </a:schemeClr>
                  </a:outerShdw>
                </a:effectLst>
                <a:latin typeface="Courier New" panose="02070309020205020404" pitchFamily="49" charset="0"/>
                <a:cs typeface="Courier New" panose="02070309020205020404" pitchFamily="49" charset="0"/>
              </a:rPr>
              <a:t>GAGCTAG</a:t>
            </a:r>
            <a:endParaRPr lang="es-MX">
              <a:solidFill>
                <a:srgbClr val="FF0000"/>
              </a:solidFill>
            </a:endParaRPr>
          </a:p>
        </p:txBody>
      </p:sp>
      <p:sp>
        <p:nvSpPr>
          <p:cNvPr id="49" name="Rectángulo 48">
            <a:extLst>
              <a:ext uri="{FF2B5EF4-FFF2-40B4-BE49-F238E27FC236}">
                <a16:creationId xmlns:a16="http://schemas.microsoft.com/office/drawing/2014/main" id="{8678F1B1-1595-469A-94B8-4089EA3E10FA}"/>
              </a:ext>
            </a:extLst>
          </p:cNvPr>
          <p:cNvSpPr/>
          <p:nvPr/>
        </p:nvSpPr>
        <p:spPr>
          <a:xfrm>
            <a:off x="9631197" y="6480620"/>
            <a:ext cx="1287532" cy="369332"/>
          </a:xfrm>
          <a:prstGeom prst="rect">
            <a:avLst/>
          </a:prstGeom>
        </p:spPr>
        <p:txBody>
          <a:bodyPr wrap="none">
            <a:spAutoFit/>
          </a:bodyPr>
          <a:lstStyle/>
          <a:p>
            <a:pPr algn="ctr"/>
            <a:r>
              <a:rPr lang="es-CL">
                <a:ln w="0"/>
                <a:solidFill>
                  <a:srgbClr val="FF0000"/>
                </a:solidFill>
                <a:effectLst>
                  <a:outerShdw blurRad="38100" dist="19050" dir="2700000" algn="tl" rotWithShape="0">
                    <a:schemeClr val="dk1">
                      <a:alpha val="40000"/>
                    </a:schemeClr>
                  </a:outerShdw>
                </a:effectLst>
                <a:latin typeface="Courier New" panose="02070309020205020404" pitchFamily="49" charset="0"/>
                <a:cs typeface="Courier New" panose="02070309020205020404" pitchFamily="49" charset="0"/>
              </a:rPr>
              <a:t>CAGCGACT</a:t>
            </a:r>
          </a:p>
        </p:txBody>
      </p:sp>
    </p:spTree>
    <p:extLst>
      <p:ext uri="{BB962C8B-B14F-4D97-AF65-F5344CB8AC3E}">
        <p14:creationId xmlns:p14="http://schemas.microsoft.com/office/powerpoint/2010/main" val="31229422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DACBAC1-0BCC-4001-A7DC-A53836B37578}"/>
              </a:ext>
            </a:extLst>
          </p:cNvPr>
          <p:cNvSpPr>
            <a:spLocks noGrp="1"/>
          </p:cNvSpPr>
          <p:nvPr>
            <p:ph type="title"/>
          </p:nvPr>
        </p:nvSpPr>
        <p:spPr>
          <a:xfrm>
            <a:off x="1604216" y="527857"/>
            <a:ext cx="10347152" cy="755511"/>
          </a:xfrm>
        </p:spPr>
        <p:txBody>
          <a:bodyPr>
            <a:normAutofit/>
          </a:bodyPr>
          <a:lstStyle/>
          <a:p>
            <a:pPr eaLnBrk="1" hangingPunct="1"/>
            <a:r>
              <a:rPr lang="es-ES_tradnl" altLang="es-CL" b="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rPr>
              <a:t>Consideraciones</a:t>
            </a:r>
          </a:p>
        </p:txBody>
      </p:sp>
      <p:sp>
        <p:nvSpPr>
          <p:cNvPr id="4" name="CuadroTexto 3">
            <a:extLst>
              <a:ext uri="{FF2B5EF4-FFF2-40B4-BE49-F238E27FC236}">
                <a16:creationId xmlns:a16="http://schemas.microsoft.com/office/drawing/2014/main" id="{E758EE2E-EA04-4F00-A7E7-5D74F13CBFF2}"/>
              </a:ext>
            </a:extLst>
          </p:cNvPr>
          <p:cNvSpPr txBox="1"/>
          <p:nvPr/>
        </p:nvSpPr>
        <p:spPr>
          <a:xfrm>
            <a:off x="2582703" y="1283368"/>
            <a:ext cx="9609297" cy="3046988"/>
          </a:xfrm>
          <a:prstGeom prst="rect">
            <a:avLst/>
          </a:prstGeom>
          <a:noFill/>
        </p:spPr>
        <p:txBody>
          <a:bodyPr wrap="none" rtlCol="0">
            <a:spAutoFit/>
          </a:bodyPr>
          <a:lstStyle/>
          <a:p>
            <a:r>
              <a:rPr lang="es-CL" sz="3200">
                <a:latin typeface="Times New Roman" panose="02020603050405020304" pitchFamily="18" charset="0"/>
                <a:cs typeface="Times New Roman" panose="02020603050405020304" pitchFamily="18" charset="0"/>
              </a:rPr>
              <a:t>Mientras mas largo el read, mejor capacidad de ensamble</a:t>
            </a:r>
          </a:p>
          <a:p>
            <a:r>
              <a:rPr lang="es-CL" sz="3200">
                <a:latin typeface="Times New Roman" panose="02020603050405020304" pitchFamily="18" charset="0"/>
                <a:cs typeface="Times New Roman" panose="02020603050405020304" pitchFamily="18" charset="0"/>
              </a:rPr>
              <a:t>	</a:t>
            </a:r>
            <a:r>
              <a:rPr lang="es-CL" sz="3200">
                <a:solidFill>
                  <a:srgbClr val="699EBD"/>
                </a:solidFill>
                <a:latin typeface="Times New Roman" panose="02020603050405020304" pitchFamily="18" charset="0"/>
                <a:cs typeface="Times New Roman" panose="02020603050405020304" pitchFamily="18" charset="0"/>
              </a:rPr>
              <a:t>Pero… mientras mas largo el read</a:t>
            </a:r>
          </a:p>
          <a:p>
            <a:r>
              <a:rPr lang="es-CL" sz="3200">
                <a:solidFill>
                  <a:srgbClr val="699EBD"/>
                </a:solidFill>
                <a:latin typeface="Times New Roman" panose="02020603050405020304" pitchFamily="18" charset="0"/>
                <a:cs typeface="Times New Roman" panose="02020603050405020304" pitchFamily="18" charset="0"/>
              </a:rPr>
              <a:t>	mayor probabilidad de error en las lecturas</a:t>
            </a:r>
          </a:p>
          <a:p>
            <a:endParaRPr lang="es-CL" sz="3200">
              <a:latin typeface="Times New Roman" panose="02020603050405020304" pitchFamily="18" charset="0"/>
              <a:cs typeface="Times New Roman" panose="02020603050405020304" pitchFamily="18" charset="0"/>
            </a:endParaRPr>
          </a:p>
          <a:p>
            <a:r>
              <a:rPr lang="es-CL" sz="3200">
                <a:latin typeface="Times New Roman" panose="02020603050405020304" pitchFamily="18" charset="0"/>
                <a:cs typeface="Times New Roman" panose="02020603050405020304" pitchFamily="18" charset="0"/>
              </a:rPr>
              <a:t>Mientras más cobertura, mejor capacidad de ensamble</a:t>
            </a:r>
          </a:p>
          <a:p>
            <a:r>
              <a:rPr lang="es-CL" sz="3200">
                <a:latin typeface="Times New Roman" panose="02020603050405020304" pitchFamily="18" charset="0"/>
                <a:cs typeface="Times New Roman" panose="02020603050405020304" pitchFamily="18" charset="0"/>
              </a:rPr>
              <a:t>	</a:t>
            </a:r>
            <a:r>
              <a:rPr lang="es-CL" sz="3200">
                <a:solidFill>
                  <a:srgbClr val="699EBD"/>
                </a:solidFill>
                <a:latin typeface="Times New Roman" panose="02020603050405020304" pitchFamily="18" charset="0"/>
                <a:cs typeface="Times New Roman" panose="02020603050405020304" pitchFamily="18" charset="0"/>
              </a:rPr>
              <a:t>Pero… aumentan los costos</a:t>
            </a:r>
            <a:endParaRPr lang="es-MX" sz="3200">
              <a:solidFill>
                <a:srgbClr val="699EBD"/>
              </a:solidFill>
              <a:latin typeface="Times New Roman" panose="02020603050405020304" pitchFamily="18" charset="0"/>
              <a:cs typeface="Times New Roman" panose="02020603050405020304" pitchFamily="18" charset="0"/>
            </a:endParaRPr>
          </a:p>
        </p:txBody>
      </p:sp>
      <p:sp>
        <p:nvSpPr>
          <p:cNvPr id="5" name="Flecha: a la derecha 4">
            <a:extLst>
              <a:ext uri="{FF2B5EF4-FFF2-40B4-BE49-F238E27FC236}">
                <a16:creationId xmlns:a16="http://schemas.microsoft.com/office/drawing/2014/main" id="{5F1A7C7A-4012-4167-BE47-F0F727733B02}"/>
              </a:ext>
            </a:extLst>
          </p:cNvPr>
          <p:cNvSpPr/>
          <p:nvPr/>
        </p:nvSpPr>
        <p:spPr>
          <a:xfrm>
            <a:off x="1299259" y="5265821"/>
            <a:ext cx="1283444" cy="617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latin typeface="Times New Roman" panose="02020603050405020304" pitchFamily="18" charset="0"/>
              <a:cs typeface="Times New Roman" panose="02020603050405020304" pitchFamily="18" charset="0"/>
            </a:endParaRPr>
          </a:p>
        </p:txBody>
      </p:sp>
      <p:sp>
        <p:nvSpPr>
          <p:cNvPr id="6" name="CuadroTexto 5">
            <a:extLst>
              <a:ext uri="{FF2B5EF4-FFF2-40B4-BE49-F238E27FC236}">
                <a16:creationId xmlns:a16="http://schemas.microsoft.com/office/drawing/2014/main" id="{3ED49296-6BED-43E3-AFDF-812B68D315AA}"/>
              </a:ext>
            </a:extLst>
          </p:cNvPr>
          <p:cNvSpPr txBox="1"/>
          <p:nvPr/>
        </p:nvSpPr>
        <p:spPr>
          <a:xfrm>
            <a:off x="2742638" y="5026596"/>
            <a:ext cx="8743509" cy="1384995"/>
          </a:xfrm>
          <a:prstGeom prst="rect">
            <a:avLst/>
          </a:prstGeom>
          <a:noFill/>
        </p:spPr>
        <p:txBody>
          <a:bodyPr wrap="square" rtlCol="0">
            <a:spAutoFit/>
          </a:bodyPr>
          <a:lstStyle/>
          <a:p>
            <a:r>
              <a:rPr lang="es-CL" sz="2800">
                <a:latin typeface="Times New Roman" panose="02020603050405020304" pitchFamily="18" charset="0"/>
                <a:cs typeface="Times New Roman" panose="02020603050405020304" pitchFamily="18" charset="0"/>
              </a:rPr>
              <a:t>Solución intermedia:</a:t>
            </a:r>
          </a:p>
          <a:p>
            <a:r>
              <a:rPr lang="es-CL" sz="2800">
                <a:solidFill>
                  <a:srgbClr val="699EBD"/>
                </a:solidFill>
                <a:latin typeface="Times New Roman" panose="02020603050405020304" pitchFamily="18" charset="0"/>
                <a:cs typeface="Times New Roman" panose="02020603050405020304" pitchFamily="18" charset="0"/>
              </a:rPr>
              <a:t>Construir scaffolds = unión de contigs por                   </a:t>
            </a:r>
          </a:p>
          <a:p>
            <a:r>
              <a:rPr lang="es-CL" sz="2800">
                <a:solidFill>
                  <a:srgbClr val="699EBD"/>
                </a:solidFill>
                <a:latin typeface="Times New Roman" panose="02020603050405020304" pitchFamily="18" charset="0"/>
                <a:cs typeface="Times New Roman" panose="02020603050405020304" pitchFamily="18" charset="0"/>
              </a:rPr>
              <a:t>                                   segmentos no contíguos</a:t>
            </a:r>
            <a:endParaRPr lang="es-MX" sz="2800">
              <a:solidFill>
                <a:srgbClr val="699EBD"/>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28843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1 Rectángulo">
            <a:extLst>
              <a:ext uri="{FF2B5EF4-FFF2-40B4-BE49-F238E27FC236}">
                <a16:creationId xmlns:a16="http://schemas.microsoft.com/office/drawing/2014/main" id="{9D30F6FE-2424-4E80-A832-D878F9FFD0D1}"/>
              </a:ext>
            </a:extLst>
          </p:cNvPr>
          <p:cNvSpPr>
            <a:spLocks noChangeArrowheads="1"/>
          </p:cNvSpPr>
          <p:nvPr/>
        </p:nvSpPr>
        <p:spPr bwMode="auto">
          <a:xfrm>
            <a:off x="1779587" y="2437020"/>
            <a:ext cx="86328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ES" altLang="es-CL" sz="1800">
                <a:highlight>
                  <a:srgbClr val="00FF00"/>
                </a:highlight>
                <a:latin typeface="Consolas" panose="020B0609020204030204" pitchFamily="49" charset="0"/>
              </a:rPr>
              <a:t>como todas las cosas están llenas de mi alma emerges de las cosas…</a:t>
            </a:r>
          </a:p>
          <a:p>
            <a:pPr eaLnBrk="1" hangingPunct="1">
              <a:spcBef>
                <a:spcPct val="0"/>
              </a:spcBef>
              <a:buFontTx/>
              <a:buNone/>
            </a:pPr>
            <a:r>
              <a:rPr lang="es-ES" altLang="es-CL" sz="1800">
                <a:highlight>
                  <a:srgbClr val="00FFFF"/>
                </a:highlight>
                <a:latin typeface="Consolas" panose="020B0609020204030204" pitchFamily="49" charset="0"/>
              </a:rPr>
              <a:t>     todas las cosas están llenas de mi alma emerges de las cosas…</a:t>
            </a:r>
          </a:p>
        </p:txBody>
      </p:sp>
      <p:grpSp>
        <p:nvGrpSpPr>
          <p:cNvPr id="8" name="Grupo 7">
            <a:extLst>
              <a:ext uri="{FF2B5EF4-FFF2-40B4-BE49-F238E27FC236}">
                <a16:creationId xmlns:a16="http://schemas.microsoft.com/office/drawing/2014/main" id="{2626185A-DDC2-4D4B-AED8-D8561A489017}"/>
              </a:ext>
            </a:extLst>
          </p:cNvPr>
          <p:cNvGrpSpPr/>
          <p:nvPr/>
        </p:nvGrpSpPr>
        <p:grpSpPr>
          <a:xfrm>
            <a:off x="3232484" y="2367339"/>
            <a:ext cx="5213684" cy="767038"/>
            <a:chOff x="3232484" y="2367339"/>
            <a:chExt cx="5213684" cy="767038"/>
          </a:xfrm>
          <a:effectLst>
            <a:outerShdw blurRad="63500" sx="102000" sy="102000" algn="ctr" rotWithShape="0">
              <a:prstClr val="black">
                <a:alpha val="40000"/>
              </a:prstClr>
            </a:outerShdw>
          </a:effectLst>
        </p:grpSpPr>
        <p:cxnSp>
          <p:nvCxnSpPr>
            <p:cNvPr id="27" name="Conector recto 26">
              <a:extLst>
                <a:ext uri="{FF2B5EF4-FFF2-40B4-BE49-F238E27FC236}">
                  <a16:creationId xmlns:a16="http://schemas.microsoft.com/office/drawing/2014/main" id="{0EB45571-7107-4B43-AE15-D2E796E19492}"/>
                </a:ext>
              </a:extLst>
            </p:cNvPr>
            <p:cNvCxnSpPr/>
            <p:nvPr/>
          </p:nvCxnSpPr>
          <p:spPr>
            <a:xfrm>
              <a:off x="5181600" y="2385993"/>
              <a:ext cx="0" cy="374192"/>
            </a:xfrm>
            <a:prstGeom prst="line">
              <a:avLst/>
            </a:prstGeom>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Conector recto 27">
              <a:extLst>
                <a:ext uri="{FF2B5EF4-FFF2-40B4-BE49-F238E27FC236}">
                  <a16:creationId xmlns:a16="http://schemas.microsoft.com/office/drawing/2014/main" id="{4FEBF4CA-DD38-44F5-AFDC-CB6BF10F6A06}"/>
                </a:ext>
              </a:extLst>
            </p:cNvPr>
            <p:cNvCxnSpPr/>
            <p:nvPr/>
          </p:nvCxnSpPr>
          <p:spPr>
            <a:xfrm>
              <a:off x="8446168" y="2367339"/>
              <a:ext cx="0" cy="374192"/>
            </a:xfrm>
            <a:prstGeom prst="line">
              <a:avLst/>
            </a:prstGeom>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a16="http://schemas.microsoft.com/office/drawing/2014/main" id="{F317800D-83E6-4D92-A0F2-7C2A3D0AD5E4}"/>
                </a:ext>
              </a:extLst>
            </p:cNvPr>
            <p:cNvCxnSpPr/>
            <p:nvPr/>
          </p:nvCxnSpPr>
          <p:spPr>
            <a:xfrm>
              <a:off x="3232484" y="2709159"/>
              <a:ext cx="0" cy="374192"/>
            </a:xfrm>
            <a:prstGeom prst="line">
              <a:avLst/>
            </a:prstGeom>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1838F07D-A7B6-4942-99EC-01C8B478C03A}"/>
                </a:ext>
              </a:extLst>
            </p:cNvPr>
            <p:cNvCxnSpPr/>
            <p:nvPr/>
          </p:nvCxnSpPr>
          <p:spPr>
            <a:xfrm>
              <a:off x="6777790" y="2760185"/>
              <a:ext cx="0" cy="374192"/>
            </a:xfrm>
            <a:prstGeom prst="line">
              <a:avLst/>
            </a:prstGeom>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32" name="5 CuadroTexto">
            <a:extLst>
              <a:ext uri="{FF2B5EF4-FFF2-40B4-BE49-F238E27FC236}">
                <a16:creationId xmlns:a16="http://schemas.microsoft.com/office/drawing/2014/main" id="{15C75174-30BC-4B4C-B067-55399EA9E1C9}"/>
              </a:ext>
            </a:extLst>
          </p:cNvPr>
          <p:cNvSpPr txBox="1"/>
          <p:nvPr/>
        </p:nvSpPr>
        <p:spPr>
          <a:xfrm>
            <a:off x="703182" y="1397842"/>
            <a:ext cx="7936788" cy="646331"/>
          </a:xfrm>
          <a:prstGeom prst="rect">
            <a:avLst/>
          </a:prstGeom>
          <a:noFill/>
        </p:spPr>
        <p:txBody>
          <a:bodyPr wrap="none">
            <a:spAutoFit/>
          </a:bodyPr>
          <a:lstStyle/>
          <a:p>
            <a:pPr>
              <a:defRPr/>
            </a:pPr>
            <a:r>
              <a:rPr lang="es-CL">
                <a:effectLst>
                  <a:outerShdw blurRad="38100" dist="38100" dir="2700000" algn="tl">
                    <a:srgbClr val="000000">
                      <a:alpha val="43137"/>
                    </a:srgbClr>
                  </a:outerShdw>
                </a:effectLst>
                <a:latin typeface="Arial" charset="0"/>
              </a:rPr>
              <a:t>Fragmentación al azar pero con selección de tamaño</a:t>
            </a:r>
          </a:p>
          <a:p>
            <a:pPr>
              <a:defRPr/>
            </a:pPr>
            <a:r>
              <a:rPr lang="es-CL">
                <a:effectLst>
                  <a:outerShdw blurRad="38100" dist="38100" dir="2700000" algn="tl">
                    <a:srgbClr val="000000">
                      <a:alpha val="43137"/>
                    </a:srgbClr>
                  </a:outerShdw>
                </a:effectLst>
                <a:latin typeface="Arial" charset="0"/>
              </a:rPr>
              <a:t> (Ej: </a:t>
            </a:r>
            <a:r>
              <a:rPr lang="es-CL" b="1">
                <a:effectLst>
                  <a:outerShdw blurRad="38100" dist="38100" dir="2700000" algn="tl">
                    <a:srgbClr val="000000">
                      <a:alpha val="43137"/>
                    </a:srgbClr>
                  </a:outerShdw>
                </a:effectLst>
                <a:latin typeface="Arial" charset="0"/>
              </a:rPr>
              <a:t>cada 5 palabras</a:t>
            </a:r>
            <a:r>
              <a:rPr lang="es-CL">
                <a:effectLst>
                  <a:outerShdw blurRad="38100" dist="38100" dir="2700000" algn="tl">
                    <a:srgbClr val="000000">
                      <a:alpha val="43137"/>
                    </a:srgbClr>
                  </a:outerShdw>
                </a:effectLst>
                <a:latin typeface="Arial" charset="0"/>
              </a:rPr>
              <a:t>, suponiendo que sólo puedo leer 2 palabras a la vez)</a:t>
            </a:r>
          </a:p>
        </p:txBody>
      </p:sp>
      <p:sp>
        <p:nvSpPr>
          <p:cNvPr id="33" name="1 Rectángulo">
            <a:extLst>
              <a:ext uri="{FF2B5EF4-FFF2-40B4-BE49-F238E27FC236}">
                <a16:creationId xmlns:a16="http://schemas.microsoft.com/office/drawing/2014/main" id="{A63FCD9F-90CB-4DC5-819B-0A852DF6EEB4}"/>
              </a:ext>
            </a:extLst>
          </p:cNvPr>
          <p:cNvSpPr>
            <a:spLocks noChangeArrowheads="1"/>
          </p:cNvSpPr>
          <p:nvPr/>
        </p:nvSpPr>
        <p:spPr bwMode="auto">
          <a:xfrm>
            <a:off x="2015679" y="3763363"/>
            <a:ext cx="3787015"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s-ES" altLang="es-CL" sz="1800">
                <a:highlight>
                  <a:srgbClr val="00FF00"/>
                </a:highlight>
                <a:latin typeface="Consolas" panose="020B0609020204030204" pitchFamily="49" charset="0"/>
              </a:rPr>
              <a:t>como todas las cosas están </a:t>
            </a:r>
          </a:p>
          <a:p>
            <a:pPr algn="ctr" eaLnBrk="1" hangingPunct="1">
              <a:spcBef>
                <a:spcPct val="0"/>
              </a:spcBef>
              <a:buFontTx/>
              <a:buNone/>
            </a:pPr>
            <a:endParaRPr lang="es-ES" altLang="es-CL" sz="1800">
              <a:highlight>
                <a:srgbClr val="00FF00"/>
              </a:highlight>
              <a:latin typeface="Consolas" panose="020B0609020204030204" pitchFamily="49" charset="0"/>
            </a:endParaRPr>
          </a:p>
          <a:p>
            <a:pPr algn="ctr" eaLnBrk="1" hangingPunct="1">
              <a:spcBef>
                <a:spcPct val="0"/>
              </a:spcBef>
              <a:buFontTx/>
              <a:buNone/>
            </a:pPr>
            <a:r>
              <a:rPr lang="es-ES" altLang="es-CL" sz="1800">
                <a:highlight>
                  <a:srgbClr val="00FF00"/>
                </a:highlight>
                <a:latin typeface="Consolas" panose="020B0609020204030204" pitchFamily="49" charset="0"/>
              </a:rPr>
              <a:t>llenas de mi alma emerges</a:t>
            </a:r>
          </a:p>
          <a:p>
            <a:pPr algn="ctr" eaLnBrk="1" hangingPunct="1">
              <a:spcBef>
                <a:spcPct val="0"/>
              </a:spcBef>
              <a:buFontTx/>
              <a:buNone/>
            </a:pPr>
            <a:endParaRPr lang="es-ES" altLang="es-CL" sz="1800">
              <a:highlight>
                <a:srgbClr val="00FF00"/>
              </a:highlight>
              <a:latin typeface="Consolas" panose="020B0609020204030204" pitchFamily="49" charset="0"/>
            </a:endParaRPr>
          </a:p>
          <a:p>
            <a:pPr algn="ctr" eaLnBrk="1" hangingPunct="1">
              <a:spcBef>
                <a:spcPct val="0"/>
              </a:spcBef>
              <a:buFontTx/>
              <a:buNone/>
            </a:pPr>
            <a:r>
              <a:rPr lang="es-ES" altLang="es-CL" sz="1800">
                <a:highlight>
                  <a:srgbClr val="00FFFF"/>
                </a:highlight>
                <a:latin typeface="Consolas" panose="020B0609020204030204" pitchFamily="49" charset="0"/>
              </a:rPr>
              <a:t>las cosas están llenas de mi</a:t>
            </a:r>
          </a:p>
          <a:p>
            <a:pPr algn="ctr" eaLnBrk="1" hangingPunct="1">
              <a:spcBef>
                <a:spcPct val="0"/>
              </a:spcBef>
              <a:buFontTx/>
              <a:buNone/>
            </a:pPr>
            <a:endParaRPr lang="es-ES" altLang="es-CL" sz="1800">
              <a:highlight>
                <a:srgbClr val="00FFFF"/>
              </a:highlight>
              <a:latin typeface="Consolas" panose="020B0609020204030204" pitchFamily="49" charset="0"/>
            </a:endParaRPr>
          </a:p>
          <a:p>
            <a:pPr algn="ctr" eaLnBrk="1" hangingPunct="1">
              <a:spcBef>
                <a:spcPct val="0"/>
              </a:spcBef>
              <a:buFontTx/>
              <a:buNone/>
            </a:pPr>
            <a:r>
              <a:rPr lang="es-ES" altLang="es-CL" sz="1800">
                <a:highlight>
                  <a:srgbClr val="00FFFF"/>
                </a:highlight>
                <a:latin typeface="Consolas" panose="020B0609020204030204" pitchFamily="49" charset="0"/>
              </a:rPr>
              <a:t>alma emerges de las cosas</a:t>
            </a:r>
          </a:p>
        </p:txBody>
      </p:sp>
      <p:sp>
        <p:nvSpPr>
          <p:cNvPr id="34" name="1 Rectángulo">
            <a:extLst>
              <a:ext uri="{FF2B5EF4-FFF2-40B4-BE49-F238E27FC236}">
                <a16:creationId xmlns:a16="http://schemas.microsoft.com/office/drawing/2014/main" id="{9443A132-506E-486A-99FF-58E0B0FFE25D}"/>
              </a:ext>
            </a:extLst>
          </p:cNvPr>
          <p:cNvSpPr>
            <a:spLocks noChangeArrowheads="1"/>
          </p:cNvSpPr>
          <p:nvPr/>
        </p:nvSpPr>
        <p:spPr bwMode="auto">
          <a:xfrm>
            <a:off x="8293770" y="3774650"/>
            <a:ext cx="3513218"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s-ES" altLang="es-CL" sz="1800">
                <a:solidFill>
                  <a:srgbClr val="FF0000"/>
                </a:solidFill>
                <a:highlight>
                  <a:srgbClr val="00FF00"/>
                </a:highlight>
                <a:latin typeface="Consolas" panose="020B0609020204030204" pitchFamily="49" charset="0"/>
              </a:rPr>
              <a:t>como todas </a:t>
            </a:r>
            <a:r>
              <a:rPr lang="es-ES" altLang="es-CL" sz="1800" b="1">
                <a:solidFill>
                  <a:srgbClr val="FF0000"/>
                </a:solidFill>
                <a:highlight>
                  <a:srgbClr val="00FF00"/>
                </a:highlight>
                <a:latin typeface="Consolas" panose="020B0609020204030204" pitchFamily="49" charset="0"/>
              </a:rPr>
              <a:t>nnn</a:t>
            </a:r>
            <a:r>
              <a:rPr lang="es-ES" altLang="es-CL" sz="1800">
                <a:solidFill>
                  <a:srgbClr val="FF0000"/>
                </a:solidFill>
                <a:highlight>
                  <a:srgbClr val="00FF00"/>
                </a:highlight>
                <a:latin typeface="Consolas" panose="020B0609020204030204" pitchFamily="49" charset="0"/>
              </a:rPr>
              <a:t> cosas están </a:t>
            </a:r>
          </a:p>
          <a:p>
            <a:pPr algn="ctr" eaLnBrk="1" hangingPunct="1">
              <a:spcBef>
                <a:spcPct val="0"/>
              </a:spcBef>
              <a:buFontTx/>
              <a:buNone/>
            </a:pPr>
            <a:endParaRPr lang="es-ES" altLang="es-CL" sz="1800">
              <a:solidFill>
                <a:srgbClr val="FF0000"/>
              </a:solidFill>
              <a:highlight>
                <a:srgbClr val="00FF00"/>
              </a:highlight>
              <a:latin typeface="Consolas" panose="020B0609020204030204" pitchFamily="49" charset="0"/>
            </a:endParaRPr>
          </a:p>
          <a:p>
            <a:pPr algn="ctr" eaLnBrk="1" hangingPunct="1">
              <a:spcBef>
                <a:spcPct val="0"/>
              </a:spcBef>
              <a:buFontTx/>
              <a:buNone/>
            </a:pPr>
            <a:r>
              <a:rPr lang="es-ES" altLang="es-CL" sz="1800">
                <a:solidFill>
                  <a:srgbClr val="FF0000"/>
                </a:solidFill>
                <a:highlight>
                  <a:srgbClr val="00FF00"/>
                </a:highlight>
                <a:latin typeface="Consolas" panose="020B0609020204030204" pitchFamily="49" charset="0"/>
              </a:rPr>
              <a:t>llenas de </a:t>
            </a:r>
            <a:r>
              <a:rPr lang="es-ES" altLang="es-CL" sz="1800" b="1">
                <a:solidFill>
                  <a:srgbClr val="FF0000"/>
                </a:solidFill>
                <a:highlight>
                  <a:srgbClr val="00FF00"/>
                </a:highlight>
                <a:latin typeface="Consolas" panose="020B0609020204030204" pitchFamily="49" charset="0"/>
              </a:rPr>
              <a:t>nn</a:t>
            </a:r>
            <a:r>
              <a:rPr lang="es-ES" altLang="es-CL" sz="1800">
                <a:solidFill>
                  <a:srgbClr val="FF0000"/>
                </a:solidFill>
                <a:highlight>
                  <a:srgbClr val="00FF00"/>
                </a:highlight>
                <a:latin typeface="Consolas" panose="020B0609020204030204" pitchFamily="49" charset="0"/>
              </a:rPr>
              <a:t> alma emerges</a:t>
            </a:r>
          </a:p>
          <a:p>
            <a:pPr algn="ctr" eaLnBrk="1" hangingPunct="1">
              <a:spcBef>
                <a:spcPct val="0"/>
              </a:spcBef>
              <a:buFontTx/>
              <a:buNone/>
            </a:pPr>
            <a:endParaRPr lang="es-ES" altLang="es-CL" sz="1800">
              <a:solidFill>
                <a:srgbClr val="FF0000"/>
              </a:solidFill>
              <a:highlight>
                <a:srgbClr val="00FF00"/>
              </a:highlight>
              <a:latin typeface="Consolas" panose="020B0609020204030204" pitchFamily="49" charset="0"/>
            </a:endParaRPr>
          </a:p>
          <a:p>
            <a:pPr algn="ctr" eaLnBrk="1" hangingPunct="1">
              <a:spcBef>
                <a:spcPct val="0"/>
              </a:spcBef>
              <a:buFontTx/>
              <a:buNone/>
            </a:pPr>
            <a:r>
              <a:rPr lang="es-ES" altLang="es-CL" sz="1800">
                <a:solidFill>
                  <a:srgbClr val="FF0000"/>
                </a:solidFill>
                <a:highlight>
                  <a:srgbClr val="00FFFF"/>
                </a:highlight>
                <a:latin typeface="Consolas" panose="020B0609020204030204" pitchFamily="49" charset="0"/>
              </a:rPr>
              <a:t>las cosas </a:t>
            </a:r>
            <a:r>
              <a:rPr lang="es-ES" altLang="es-CL" sz="1800" b="1">
                <a:solidFill>
                  <a:srgbClr val="FF0000"/>
                </a:solidFill>
                <a:highlight>
                  <a:srgbClr val="00FFFF"/>
                </a:highlight>
                <a:latin typeface="Consolas" panose="020B0609020204030204" pitchFamily="49" charset="0"/>
              </a:rPr>
              <a:t>nnnnn</a:t>
            </a:r>
            <a:r>
              <a:rPr lang="es-ES" altLang="es-CL" sz="1800">
                <a:solidFill>
                  <a:srgbClr val="FF0000"/>
                </a:solidFill>
                <a:highlight>
                  <a:srgbClr val="00FFFF"/>
                </a:highlight>
                <a:latin typeface="Consolas" panose="020B0609020204030204" pitchFamily="49" charset="0"/>
              </a:rPr>
              <a:t> llenas mi</a:t>
            </a:r>
          </a:p>
          <a:p>
            <a:pPr algn="ctr" eaLnBrk="1" hangingPunct="1">
              <a:spcBef>
                <a:spcPct val="0"/>
              </a:spcBef>
              <a:buFontTx/>
              <a:buNone/>
            </a:pPr>
            <a:endParaRPr lang="es-ES" altLang="es-CL" sz="1800">
              <a:solidFill>
                <a:srgbClr val="FF0000"/>
              </a:solidFill>
              <a:highlight>
                <a:srgbClr val="00FFFF"/>
              </a:highlight>
              <a:latin typeface="Consolas" panose="020B0609020204030204" pitchFamily="49" charset="0"/>
            </a:endParaRPr>
          </a:p>
          <a:p>
            <a:pPr algn="ctr" eaLnBrk="1" hangingPunct="1">
              <a:spcBef>
                <a:spcPct val="0"/>
              </a:spcBef>
              <a:buFontTx/>
              <a:buNone/>
            </a:pPr>
            <a:r>
              <a:rPr lang="es-ES" altLang="es-CL" sz="1800">
                <a:solidFill>
                  <a:srgbClr val="FF0000"/>
                </a:solidFill>
                <a:highlight>
                  <a:srgbClr val="00FFFF"/>
                </a:highlight>
                <a:latin typeface="Consolas" panose="020B0609020204030204" pitchFamily="49" charset="0"/>
              </a:rPr>
              <a:t>alma emerges </a:t>
            </a:r>
            <a:r>
              <a:rPr lang="es-ES" altLang="es-CL" sz="1800" b="1">
                <a:solidFill>
                  <a:srgbClr val="FF0000"/>
                </a:solidFill>
                <a:highlight>
                  <a:srgbClr val="00FFFF"/>
                </a:highlight>
                <a:latin typeface="Consolas" panose="020B0609020204030204" pitchFamily="49" charset="0"/>
              </a:rPr>
              <a:t>nn</a:t>
            </a:r>
            <a:r>
              <a:rPr lang="es-ES" altLang="es-CL" sz="1800">
                <a:solidFill>
                  <a:srgbClr val="FF0000"/>
                </a:solidFill>
                <a:highlight>
                  <a:srgbClr val="00FFFF"/>
                </a:highlight>
                <a:latin typeface="Consolas" panose="020B0609020204030204" pitchFamily="49" charset="0"/>
              </a:rPr>
              <a:t> las cosas</a:t>
            </a:r>
          </a:p>
        </p:txBody>
      </p:sp>
      <p:cxnSp>
        <p:nvCxnSpPr>
          <p:cNvPr id="3" name="Conector recto de flecha 2">
            <a:extLst>
              <a:ext uri="{FF2B5EF4-FFF2-40B4-BE49-F238E27FC236}">
                <a16:creationId xmlns:a16="http://schemas.microsoft.com/office/drawing/2014/main" id="{4C36E4EF-9336-4092-82EA-38AAB3798D06}"/>
              </a:ext>
            </a:extLst>
          </p:cNvPr>
          <p:cNvCxnSpPr/>
          <p:nvPr/>
        </p:nvCxnSpPr>
        <p:spPr>
          <a:xfrm>
            <a:off x="6096000" y="4780545"/>
            <a:ext cx="14277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11EBA15E-344F-4DFB-9B21-CF9C1DFED433}"/>
              </a:ext>
            </a:extLst>
          </p:cNvPr>
          <p:cNvSpPr txBox="1"/>
          <p:nvPr/>
        </p:nvSpPr>
        <p:spPr>
          <a:xfrm>
            <a:off x="5802694" y="3919028"/>
            <a:ext cx="2146170" cy="1754326"/>
          </a:xfrm>
          <a:prstGeom prst="rect">
            <a:avLst/>
          </a:prstGeom>
          <a:noFill/>
        </p:spPr>
        <p:txBody>
          <a:bodyPr wrap="square" rtlCol="0">
            <a:spAutoFit/>
          </a:bodyPr>
          <a:lstStyle/>
          <a:p>
            <a:pPr algn="ctr"/>
            <a:r>
              <a:rPr lang="es-CL"/>
              <a:t>El secuenciador no puede leer todo el fragmento, leemos sólo los extremos.</a:t>
            </a:r>
            <a:endParaRPr lang="es-MX"/>
          </a:p>
        </p:txBody>
      </p:sp>
      <p:sp>
        <p:nvSpPr>
          <p:cNvPr id="35" name="Title 1">
            <a:extLst>
              <a:ext uri="{FF2B5EF4-FFF2-40B4-BE49-F238E27FC236}">
                <a16:creationId xmlns:a16="http://schemas.microsoft.com/office/drawing/2014/main" id="{8298465E-3D9E-4B8E-8E38-75F90206A83E}"/>
              </a:ext>
            </a:extLst>
          </p:cNvPr>
          <p:cNvSpPr>
            <a:spLocks noGrp="1"/>
          </p:cNvSpPr>
          <p:nvPr>
            <p:ph type="title"/>
          </p:nvPr>
        </p:nvSpPr>
        <p:spPr>
          <a:xfrm>
            <a:off x="1604216" y="287227"/>
            <a:ext cx="10347152" cy="755511"/>
          </a:xfrm>
        </p:spPr>
        <p:txBody>
          <a:bodyPr>
            <a:normAutofit/>
          </a:bodyPr>
          <a:lstStyle/>
          <a:p>
            <a:pPr eaLnBrk="1" hangingPunct="1"/>
            <a:r>
              <a:rPr lang="es-ES_tradnl" altLang="es-CL" b="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rPr>
              <a:t>Secuenciación “paired end” / “mate pair”</a:t>
            </a:r>
          </a:p>
        </p:txBody>
      </p:sp>
      <p:sp>
        <p:nvSpPr>
          <p:cNvPr id="12" name="CuadroTexto 11">
            <a:extLst>
              <a:ext uri="{FF2B5EF4-FFF2-40B4-BE49-F238E27FC236}">
                <a16:creationId xmlns:a16="http://schemas.microsoft.com/office/drawing/2014/main" id="{642422C8-E6CA-4568-8B50-15D161C93FF0}"/>
              </a:ext>
            </a:extLst>
          </p:cNvPr>
          <p:cNvSpPr txBox="1"/>
          <p:nvPr/>
        </p:nvSpPr>
        <p:spPr>
          <a:xfrm>
            <a:off x="2015679" y="6166923"/>
            <a:ext cx="9385714" cy="646331"/>
          </a:xfrm>
          <a:prstGeom prst="rect">
            <a:avLst/>
          </a:prstGeom>
          <a:noFill/>
        </p:spPr>
        <p:txBody>
          <a:bodyPr wrap="square" rtlCol="0">
            <a:spAutoFit/>
          </a:bodyPr>
          <a:lstStyle/>
          <a:p>
            <a:pPr algn="ctr"/>
            <a:r>
              <a:rPr lang="es-CL"/>
              <a:t>Retengo la información del “par” y del tamaño total, independiente que al medio no tenga dato de secuencia.</a:t>
            </a:r>
            <a:endParaRPr lang="es-MX"/>
          </a:p>
        </p:txBody>
      </p:sp>
      <p:sp>
        <p:nvSpPr>
          <p:cNvPr id="13" name="Rectángulo 12">
            <a:extLst>
              <a:ext uri="{FF2B5EF4-FFF2-40B4-BE49-F238E27FC236}">
                <a16:creationId xmlns:a16="http://schemas.microsoft.com/office/drawing/2014/main" id="{D2929889-C6E2-4440-A266-41001234E115}"/>
              </a:ext>
            </a:extLst>
          </p:cNvPr>
          <p:cNvSpPr/>
          <p:nvPr/>
        </p:nvSpPr>
        <p:spPr>
          <a:xfrm>
            <a:off x="2015679" y="3576920"/>
            <a:ext cx="3787015" cy="22668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 name="Rectángulo 35">
            <a:extLst>
              <a:ext uri="{FF2B5EF4-FFF2-40B4-BE49-F238E27FC236}">
                <a16:creationId xmlns:a16="http://schemas.microsoft.com/office/drawing/2014/main" id="{6F43C99E-1C9B-4B82-9722-BE6930C20F44}"/>
              </a:ext>
            </a:extLst>
          </p:cNvPr>
          <p:cNvSpPr/>
          <p:nvPr/>
        </p:nvSpPr>
        <p:spPr>
          <a:xfrm>
            <a:off x="8156871" y="3578806"/>
            <a:ext cx="3787015" cy="22668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97578133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1 CuadroTexto">
            <a:extLst>
              <a:ext uri="{FF2B5EF4-FFF2-40B4-BE49-F238E27FC236}">
                <a16:creationId xmlns:a16="http://schemas.microsoft.com/office/drawing/2014/main" id="{6021F905-F1F8-47E8-9C14-FCA34AF502AA}"/>
              </a:ext>
            </a:extLst>
          </p:cNvPr>
          <p:cNvSpPr txBox="1">
            <a:spLocks noChangeArrowheads="1"/>
          </p:cNvSpPr>
          <p:nvPr/>
        </p:nvSpPr>
        <p:spPr bwMode="auto">
          <a:xfrm>
            <a:off x="1981207" y="76766"/>
            <a:ext cx="935990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ES" altLang="es-CL" sz="1800">
                <a:highlight>
                  <a:srgbClr val="00FF00"/>
                </a:highlight>
                <a:latin typeface="Consolas" panose="020B0609020204030204" pitchFamily="49" charset="0"/>
              </a:rPr>
              <a:t>como todas las</a:t>
            </a:r>
          </a:p>
          <a:p>
            <a:pPr eaLnBrk="1" hangingPunct="1">
              <a:spcBef>
                <a:spcPct val="0"/>
              </a:spcBef>
              <a:buFontTx/>
              <a:buNone/>
            </a:pPr>
            <a:r>
              <a:rPr lang="es-ES" altLang="es-CL" sz="1800">
                <a:latin typeface="Consolas" panose="020B0609020204030204" pitchFamily="49" charset="0"/>
              </a:rPr>
              <a:t>     </a:t>
            </a:r>
            <a:r>
              <a:rPr lang="es-ES" altLang="es-CL" sz="1800">
                <a:highlight>
                  <a:srgbClr val="00FFFF"/>
                </a:highlight>
                <a:latin typeface="Consolas" panose="020B0609020204030204" pitchFamily="49" charset="0"/>
              </a:rPr>
              <a:t>todas las cosas</a:t>
            </a:r>
          </a:p>
          <a:p>
            <a:pPr eaLnBrk="1" hangingPunct="1">
              <a:spcBef>
                <a:spcPct val="0"/>
              </a:spcBef>
              <a:buFontTx/>
              <a:buNone/>
            </a:pPr>
            <a:r>
              <a:rPr lang="es-ES" altLang="es-CL" sz="1800">
                <a:latin typeface="Consolas" panose="020B0609020204030204" pitchFamily="49" charset="0"/>
              </a:rPr>
              <a:t>           </a:t>
            </a:r>
            <a:endParaRPr lang="es-ES" altLang="es-CL" sz="1800">
              <a:highlight>
                <a:srgbClr val="00B0F0"/>
              </a:highlight>
              <a:latin typeface="Consolas" panose="020B0609020204030204" pitchFamily="49" charset="0"/>
            </a:endParaRPr>
          </a:p>
          <a:p>
            <a:pPr eaLnBrk="1" hangingPunct="1">
              <a:spcBef>
                <a:spcPct val="0"/>
              </a:spcBef>
              <a:buFontTx/>
              <a:buNone/>
            </a:pPr>
            <a:r>
              <a:rPr lang="es-ES" altLang="es-CL" sz="1800">
                <a:latin typeface="Consolas" panose="020B0609020204030204" pitchFamily="49" charset="0"/>
              </a:rPr>
              <a:t>               </a:t>
            </a:r>
            <a:r>
              <a:rPr lang="es-ES" altLang="es-CL" sz="1800">
                <a:highlight>
                  <a:srgbClr val="00FF00"/>
                </a:highlight>
                <a:latin typeface="Consolas" panose="020B0609020204030204" pitchFamily="49" charset="0"/>
              </a:rPr>
              <a:t>cosas están llenas </a:t>
            </a:r>
          </a:p>
          <a:p>
            <a:pPr eaLnBrk="1" hangingPunct="1">
              <a:spcBef>
                <a:spcPct val="0"/>
              </a:spcBef>
              <a:buFontTx/>
              <a:buNone/>
            </a:pPr>
            <a:r>
              <a:rPr lang="es-ES" altLang="es-CL" sz="1800">
                <a:latin typeface="Consolas" panose="020B0609020204030204" pitchFamily="49" charset="0"/>
              </a:rPr>
              <a:t>                     </a:t>
            </a:r>
            <a:r>
              <a:rPr lang="es-ES" altLang="es-CL" sz="1800">
                <a:highlight>
                  <a:srgbClr val="00FFFF"/>
                </a:highlight>
                <a:latin typeface="Consolas" panose="020B0609020204030204" pitchFamily="49" charset="0"/>
              </a:rPr>
              <a:t>están llenas de </a:t>
            </a:r>
          </a:p>
          <a:p>
            <a:pPr eaLnBrk="1" hangingPunct="1">
              <a:spcBef>
                <a:spcPct val="0"/>
              </a:spcBef>
              <a:buFontTx/>
              <a:buNone/>
            </a:pPr>
            <a:r>
              <a:rPr lang="es-ES" altLang="es-CL" sz="1800">
                <a:latin typeface="Consolas" panose="020B0609020204030204" pitchFamily="49" charset="0"/>
              </a:rPr>
              <a:t>                           </a:t>
            </a:r>
            <a:endParaRPr lang="es-ES" altLang="es-CL" sz="1800">
              <a:highlight>
                <a:srgbClr val="00B0F0"/>
              </a:highlight>
              <a:latin typeface="Consolas" panose="020B0609020204030204" pitchFamily="49" charset="0"/>
            </a:endParaRPr>
          </a:p>
          <a:p>
            <a:pPr eaLnBrk="1" hangingPunct="1">
              <a:spcBef>
                <a:spcPct val="0"/>
              </a:spcBef>
              <a:buFontTx/>
              <a:buNone/>
            </a:pPr>
            <a:r>
              <a:rPr lang="es-ES" altLang="es-CL" sz="1800">
                <a:latin typeface="Consolas" panose="020B0609020204030204" pitchFamily="49" charset="0"/>
              </a:rPr>
              <a:t>                                  </a:t>
            </a:r>
            <a:r>
              <a:rPr lang="es-ES" altLang="es-CL" sz="1800">
                <a:highlight>
                  <a:srgbClr val="00FF00"/>
                </a:highlight>
                <a:latin typeface="Consolas" panose="020B0609020204030204" pitchFamily="49" charset="0"/>
              </a:rPr>
              <a:t>de mi alma</a:t>
            </a:r>
          </a:p>
          <a:p>
            <a:pPr eaLnBrk="1" hangingPunct="1">
              <a:spcBef>
                <a:spcPct val="0"/>
              </a:spcBef>
              <a:buFontTx/>
              <a:buNone/>
            </a:pPr>
            <a:r>
              <a:rPr lang="es-ES" altLang="es-CL" sz="1800">
                <a:latin typeface="Consolas" panose="020B0609020204030204" pitchFamily="49" charset="0"/>
              </a:rPr>
              <a:t>                                     </a:t>
            </a:r>
            <a:r>
              <a:rPr lang="es-ES" altLang="es-CL" sz="1800">
                <a:highlight>
                  <a:srgbClr val="00FFFF"/>
                </a:highlight>
                <a:latin typeface="Consolas" panose="020B0609020204030204" pitchFamily="49" charset="0"/>
              </a:rPr>
              <a:t>mi alma emerges</a:t>
            </a:r>
          </a:p>
          <a:p>
            <a:pPr eaLnBrk="1" hangingPunct="1">
              <a:spcBef>
                <a:spcPct val="0"/>
              </a:spcBef>
              <a:buNone/>
            </a:pPr>
            <a:r>
              <a:rPr lang="es-ES" altLang="es-CL" sz="1800">
                <a:latin typeface="Consolas" panose="020B0609020204030204" pitchFamily="49" charset="0"/>
              </a:rPr>
              <a:t>como todas las cosas</a:t>
            </a:r>
          </a:p>
          <a:p>
            <a:pPr eaLnBrk="1" hangingPunct="1">
              <a:spcBef>
                <a:spcPct val="0"/>
              </a:spcBef>
              <a:buFontTx/>
              <a:buNone/>
            </a:pPr>
            <a:r>
              <a:rPr lang="es-ES" altLang="es-CL" sz="1800">
                <a:latin typeface="Consolas" panose="020B0609020204030204" pitchFamily="49" charset="0"/>
              </a:rPr>
              <a:t>                                        </a:t>
            </a:r>
            <a:br>
              <a:rPr lang="es-ES" altLang="es-CL" sz="1800">
                <a:latin typeface="Consolas" panose="020B0609020204030204" pitchFamily="49" charset="0"/>
              </a:rPr>
            </a:br>
            <a:r>
              <a:rPr lang="es-ES" altLang="es-CL" sz="1800">
                <a:latin typeface="Consolas" panose="020B0609020204030204" pitchFamily="49" charset="0"/>
              </a:rPr>
              <a:t>                                             </a:t>
            </a:r>
            <a:r>
              <a:rPr lang="es-ES" altLang="es-CL" sz="1800">
                <a:highlight>
                  <a:srgbClr val="00FF00"/>
                </a:highlight>
                <a:latin typeface="Consolas" panose="020B0609020204030204" pitchFamily="49" charset="0"/>
              </a:rPr>
              <a:t>emerges de las</a:t>
            </a:r>
          </a:p>
          <a:p>
            <a:pPr eaLnBrk="1" hangingPunct="1">
              <a:spcBef>
                <a:spcPct val="0"/>
              </a:spcBef>
              <a:buFontTx/>
              <a:buNone/>
            </a:pPr>
            <a:r>
              <a:rPr lang="es-ES" altLang="es-CL" sz="1800">
                <a:latin typeface="Consolas" panose="020B0609020204030204" pitchFamily="49" charset="0"/>
              </a:rPr>
              <a:t>                                                     </a:t>
            </a:r>
            <a:r>
              <a:rPr lang="es-ES" altLang="es-CL" sz="1800">
                <a:highlight>
                  <a:srgbClr val="00FFFF"/>
                </a:highlight>
                <a:latin typeface="Consolas" panose="020B0609020204030204" pitchFamily="49" charset="0"/>
              </a:rPr>
              <a:t>de las cosas</a:t>
            </a:r>
          </a:p>
          <a:p>
            <a:pPr eaLnBrk="1" hangingPunct="1">
              <a:spcBef>
                <a:spcPct val="0"/>
              </a:spcBef>
              <a:buFontTx/>
              <a:buNone/>
            </a:pPr>
            <a:r>
              <a:rPr lang="es-ES" altLang="es-CL" sz="1800">
                <a:latin typeface="Consolas" panose="020B0609020204030204" pitchFamily="49" charset="0"/>
              </a:rPr>
              <a:t>               cosas están llenas de</a:t>
            </a:r>
          </a:p>
          <a:p>
            <a:pPr eaLnBrk="1" hangingPunct="1">
              <a:spcBef>
                <a:spcPct val="0"/>
              </a:spcBef>
              <a:buNone/>
            </a:pPr>
            <a:r>
              <a:rPr lang="es-ES" altLang="es-CL" sz="1800">
                <a:latin typeface="Consolas" panose="020B0609020204030204" pitchFamily="49" charset="0"/>
              </a:rPr>
              <a:t>                                  </a:t>
            </a:r>
          </a:p>
          <a:p>
            <a:pPr eaLnBrk="1" hangingPunct="1">
              <a:spcBef>
                <a:spcPct val="0"/>
              </a:spcBef>
              <a:buNone/>
            </a:pPr>
            <a:r>
              <a:rPr lang="es-ES" altLang="es-CL" sz="1800">
                <a:latin typeface="Consolas" panose="020B0609020204030204" pitchFamily="49" charset="0"/>
              </a:rPr>
              <a:t>                                  de mi alma emerges</a:t>
            </a:r>
          </a:p>
          <a:p>
            <a:pPr eaLnBrk="1" hangingPunct="1">
              <a:spcBef>
                <a:spcPct val="0"/>
              </a:spcBef>
              <a:buNone/>
            </a:pPr>
            <a:r>
              <a:rPr lang="es-ES" altLang="es-CL" sz="1800">
                <a:latin typeface="Consolas" panose="020B0609020204030204" pitchFamily="49" charset="0"/>
              </a:rPr>
              <a:t>                                             </a:t>
            </a:r>
          </a:p>
          <a:p>
            <a:pPr eaLnBrk="1" hangingPunct="1">
              <a:spcBef>
                <a:spcPct val="0"/>
              </a:spcBef>
              <a:buNone/>
            </a:pPr>
            <a:r>
              <a:rPr lang="es-ES" altLang="es-CL" sz="1800">
                <a:latin typeface="Consolas" panose="020B0609020204030204" pitchFamily="49" charset="0"/>
              </a:rPr>
              <a:t>                                             emerges de las cosas</a:t>
            </a:r>
          </a:p>
          <a:p>
            <a:pPr eaLnBrk="1" hangingPunct="1">
              <a:spcBef>
                <a:spcPct val="0"/>
              </a:spcBef>
              <a:buNone/>
            </a:pPr>
            <a:endParaRPr lang="es-ES" altLang="es-CL" sz="1800">
              <a:latin typeface="Consolas" panose="020B0609020204030204" pitchFamily="49" charset="0"/>
            </a:endParaRPr>
          </a:p>
          <a:p>
            <a:pPr eaLnBrk="1" hangingPunct="1">
              <a:spcBef>
                <a:spcPct val="0"/>
              </a:spcBef>
              <a:buFontTx/>
              <a:buNone/>
            </a:pPr>
            <a:endParaRPr lang="es-ES" altLang="es-CL" sz="1800">
              <a:latin typeface="Consolas" panose="020B0609020204030204" pitchFamily="49" charset="0"/>
            </a:endParaRPr>
          </a:p>
          <a:p>
            <a:pPr eaLnBrk="1" hangingPunct="1">
              <a:spcBef>
                <a:spcPct val="0"/>
              </a:spcBef>
              <a:buFontTx/>
              <a:buNone/>
            </a:pPr>
            <a:endParaRPr lang="es-ES" altLang="es-CL" sz="1800">
              <a:latin typeface="Consolas" panose="020B0609020204030204" pitchFamily="49" charset="0"/>
            </a:endParaRPr>
          </a:p>
        </p:txBody>
      </p:sp>
      <p:cxnSp>
        <p:nvCxnSpPr>
          <p:cNvPr id="7" name="6 Conector recto de flecha">
            <a:extLst>
              <a:ext uri="{FF2B5EF4-FFF2-40B4-BE49-F238E27FC236}">
                <a16:creationId xmlns:a16="http://schemas.microsoft.com/office/drawing/2014/main" id="{C7743E6A-501A-41DC-BE29-957C6B8035FE}"/>
              </a:ext>
            </a:extLst>
          </p:cNvPr>
          <p:cNvCxnSpPr>
            <a:cxnSpLocks/>
          </p:cNvCxnSpPr>
          <p:nvPr/>
        </p:nvCxnSpPr>
        <p:spPr>
          <a:xfrm>
            <a:off x="5082923" y="1446211"/>
            <a:ext cx="0" cy="18584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8 Conector recto de flecha">
            <a:extLst>
              <a:ext uri="{FF2B5EF4-FFF2-40B4-BE49-F238E27FC236}">
                <a16:creationId xmlns:a16="http://schemas.microsoft.com/office/drawing/2014/main" id="{362C6D3F-18EE-4066-937B-6A3C8D419BC0}"/>
              </a:ext>
            </a:extLst>
          </p:cNvPr>
          <p:cNvCxnSpPr>
            <a:cxnSpLocks/>
          </p:cNvCxnSpPr>
          <p:nvPr/>
        </p:nvCxnSpPr>
        <p:spPr>
          <a:xfrm>
            <a:off x="6818144" y="2393955"/>
            <a:ext cx="0" cy="15737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8 Conector recto de flecha">
            <a:extLst>
              <a:ext uri="{FF2B5EF4-FFF2-40B4-BE49-F238E27FC236}">
                <a16:creationId xmlns:a16="http://schemas.microsoft.com/office/drawing/2014/main" id="{6F0FD8BE-0CDF-4EF0-AA53-EF025641E51B}"/>
              </a:ext>
            </a:extLst>
          </p:cNvPr>
          <p:cNvCxnSpPr>
            <a:cxnSpLocks/>
          </p:cNvCxnSpPr>
          <p:nvPr/>
        </p:nvCxnSpPr>
        <p:spPr>
          <a:xfrm>
            <a:off x="8783303" y="3429000"/>
            <a:ext cx="0" cy="9665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1 Rectángulo">
            <a:extLst>
              <a:ext uri="{FF2B5EF4-FFF2-40B4-BE49-F238E27FC236}">
                <a16:creationId xmlns:a16="http://schemas.microsoft.com/office/drawing/2014/main" id="{20F95920-55E3-4687-AE09-79B8BEA66E2C}"/>
              </a:ext>
            </a:extLst>
          </p:cNvPr>
          <p:cNvSpPr>
            <a:spLocks noChangeArrowheads="1"/>
          </p:cNvSpPr>
          <p:nvPr/>
        </p:nvSpPr>
        <p:spPr bwMode="auto">
          <a:xfrm>
            <a:off x="1984958" y="4868276"/>
            <a:ext cx="8955751"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ES" altLang="es-CL" sz="1800">
                <a:solidFill>
                  <a:srgbClr val="FF0000"/>
                </a:solidFill>
                <a:highlight>
                  <a:srgbClr val="00FF00"/>
                </a:highlight>
                <a:latin typeface="Consolas" panose="020B0609020204030204" pitchFamily="49" charset="0"/>
              </a:rPr>
              <a:t>como todas </a:t>
            </a:r>
            <a:r>
              <a:rPr lang="es-ES" altLang="es-CL" sz="1800" b="1">
                <a:solidFill>
                  <a:srgbClr val="FF0000"/>
                </a:solidFill>
                <a:highlight>
                  <a:srgbClr val="00FF00"/>
                </a:highlight>
                <a:latin typeface="Consolas" panose="020B0609020204030204" pitchFamily="49" charset="0"/>
              </a:rPr>
              <a:t>nnn</a:t>
            </a:r>
            <a:r>
              <a:rPr lang="es-ES" altLang="es-CL" sz="1800">
                <a:solidFill>
                  <a:srgbClr val="FF0000"/>
                </a:solidFill>
                <a:highlight>
                  <a:srgbClr val="00FF00"/>
                </a:highlight>
                <a:latin typeface="Consolas" panose="020B0609020204030204" pitchFamily="49" charset="0"/>
              </a:rPr>
              <a:t> cosas están</a:t>
            </a:r>
          </a:p>
          <a:p>
            <a:pPr eaLnBrk="1" hangingPunct="1">
              <a:spcBef>
                <a:spcPct val="0"/>
              </a:spcBef>
              <a:buFontTx/>
              <a:buNone/>
            </a:pPr>
            <a:endParaRPr lang="es-ES" altLang="es-CL" sz="1800">
              <a:solidFill>
                <a:srgbClr val="FF0000"/>
              </a:solidFill>
              <a:highlight>
                <a:srgbClr val="00FFFF"/>
              </a:highlight>
              <a:latin typeface="Consolas" panose="020B0609020204030204" pitchFamily="49" charset="0"/>
            </a:endParaRPr>
          </a:p>
          <a:p>
            <a:pPr eaLnBrk="1" hangingPunct="1">
              <a:spcBef>
                <a:spcPct val="0"/>
              </a:spcBef>
              <a:buFontTx/>
              <a:buNone/>
            </a:pPr>
            <a:r>
              <a:rPr lang="es-ES" altLang="es-CL" sz="1800">
                <a:solidFill>
                  <a:srgbClr val="FF0000"/>
                </a:solidFill>
                <a:latin typeface="Consolas" panose="020B0609020204030204" pitchFamily="49" charset="0"/>
              </a:rPr>
              <a:t>                           </a:t>
            </a:r>
            <a:r>
              <a:rPr lang="es-ES" altLang="es-CL" sz="1800">
                <a:solidFill>
                  <a:srgbClr val="FF0000"/>
                </a:solidFill>
                <a:highlight>
                  <a:srgbClr val="00FF00"/>
                </a:highlight>
                <a:latin typeface="Consolas" panose="020B0609020204030204" pitchFamily="49" charset="0"/>
              </a:rPr>
              <a:t>llenas de </a:t>
            </a:r>
            <a:r>
              <a:rPr lang="es-ES" altLang="es-CL" sz="1800" b="1">
                <a:solidFill>
                  <a:srgbClr val="FF0000"/>
                </a:solidFill>
                <a:highlight>
                  <a:srgbClr val="00FF00"/>
                </a:highlight>
                <a:latin typeface="Consolas" panose="020B0609020204030204" pitchFamily="49" charset="0"/>
              </a:rPr>
              <a:t>nn</a:t>
            </a:r>
            <a:r>
              <a:rPr lang="es-ES" altLang="es-CL" sz="1800">
                <a:solidFill>
                  <a:srgbClr val="FF0000"/>
                </a:solidFill>
                <a:highlight>
                  <a:srgbClr val="00FF00"/>
                </a:highlight>
                <a:latin typeface="Consolas" panose="020B0609020204030204" pitchFamily="49" charset="0"/>
              </a:rPr>
              <a:t> alma emerges</a:t>
            </a:r>
          </a:p>
          <a:p>
            <a:pPr eaLnBrk="1" hangingPunct="1">
              <a:spcBef>
                <a:spcPct val="0"/>
              </a:spcBef>
              <a:buFontTx/>
              <a:buNone/>
            </a:pPr>
            <a:endParaRPr lang="es-ES" altLang="es-CL" sz="1800">
              <a:solidFill>
                <a:srgbClr val="FF0000"/>
              </a:solidFill>
              <a:highlight>
                <a:srgbClr val="00FF00"/>
              </a:highlight>
              <a:latin typeface="Consolas" panose="020B0609020204030204" pitchFamily="49" charset="0"/>
            </a:endParaRPr>
          </a:p>
          <a:p>
            <a:pPr eaLnBrk="1" hangingPunct="1">
              <a:spcBef>
                <a:spcPct val="0"/>
              </a:spcBef>
              <a:buFontTx/>
              <a:buNone/>
            </a:pPr>
            <a:r>
              <a:rPr lang="es-ES" altLang="es-CL" sz="1800">
                <a:solidFill>
                  <a:srgbClr val="FF0000"/>
                </a:solidFill>
                <a:latin typeface="Consolas" panose="020B0609020204030204" pitchFamily="49" charset="0"/>
              </a:rPr>
              <a:t>                                        </a:t>
            </a:r>
            <a:r>
              <a:rPr lang="es-ES" altLang="es-CL" sz="1800">
                <a:solidFill>
                  <a:srgbClr val="FF0000"/>
                </a:solidFill>
                <a:highlight>
                  <a:srgbClr val="00FFFF"/>
                </a:highlight>
                <a:latin typeface="Consolas" panose="020B0609020204030204" pitchFamily="49" charset="0"/>
              </a:rPr>
              <a:t>alma emerges </a:t>
            </a:r>
            <a:r>
              <a:rPr lang="es-ES" altLang="es-CL" sz="1800" b="1">
                <a:solidFill>
                  <a:srgbClr val="FF0000"/>
                </a:solidFill>
                <a:highlight>
                  <a:srgbClr val="00FFFF"/>
                </a:highlight>
                <a:latin typeface="Consolas" panose="020B0609020204030204" pitchFamily="49" charset="0"/>
              </a:rPr>
              <a:t>nn</a:t>
            </a:r>
            <a:r>
              <a:rPr lang="es-ES" altLang="es-CL" sz="1800">
                <a:solidFill>
                  <a:srgbClr val="FF0000"/>
                </a:solidFill>
                <a:highlight>
                  <a:srgbClr val="00FFFF"/>
                </a:highlight>
                <a:latin typeface="Consolas" panose="020B0609020204030204" pitchFamily="49" charset="0"/>
              </a:rPr>
              <a:t> las cosas</a:t>
            </a:r>
          </a:p>
        </p:txBody>
      </p:sp>
      <p:cxnSp>
        <p:nvCxnSpPr>
          <p:cNvPr id="31" name="3 Conector recto de flecha">
            <a:extLst>
              <a:ext uri="{FF2B5EF4-FFF2-40B4-BE49-F238E27FC236}">
                <a16:creationId xmlns:a16="http://schemas.microsoft.com/office/drawing/2014/main" id="{87D13B86-F0BB-4784-A342-1AE1CF3762CF}"/>
              </a:ext>
            </a:extLst>
          </p:cNvPr>
          <p:cNvCxnSpPr>
            <a:cxnSpLocks/>
          </p:cNvCxnSpPr>
          <p:nvPr/>
        </p:nvCxnSpPr>
        <p:spPr>
          <a:xfrm>
            <a:off x="2958096" y="885242"/>
            <a:ext cx="0" cy="13606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 name="Cerrar llave 1">
            <a:extLst>
              <a:ext uri="{FF2B5EF4-FFF2-40B4-BE49-F238E27FC236}">
                <a16:creationId xmlns:a16="http://schemas.microsoft.com/office/drawing/2014/main" id="{BCCAC521-CCBD-423B-8770-1D9BB94827EB}"/>
              </a:ext>
            </a:extLst>
          </p:cNvPr>
          <p:cNvSpPr/>
          <p:nvPr/>
        </p:nvSpPr>
        <p:spPr>
          <a:xfrm>
            <a:off x="10475495" y="5069305"/>
            <a:ext cx="176463" cy="137806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3" name="CuadroTexto 2">
            <a:extLst>
              <a:ext uri="{FF2B5EF4-FFF2-40B4-BE49-F238E27FC236}">
                <a16:creationId xmlns:a16="http://schemas.microsoft.com/office/drawing/2014/main" id="{5390F2BC-7CAB-4040-ABA9-CA023F3BEB9C}"/>
              </a:ext>
            </a:extLst>
          </p:cNvPr>
          <p:cNvSpPr txBox="1"/>
          <p:nvPr/>
        </p:nvSpPr>
        <p:spPr>
          <a:xfrm>
            <a:off x="10732018" y="4970039"/>
            <a:ext cx="1514434" cy="1477328"/>
          </a:xfrm>
          <a:prstGeom prst="rect">
            <a:avLst/>
          </a:prstGeom>
          <a:noFill/>
        </p:spPr>
        <p:txBody>
          <a:bodyPr wrap="square" rtlCol="0">
            <a:spAutoFit/>
          </a:bodyPr>
          <a:lstStyle/>
          <a:p>
            <a:pPr algn="ctr"/>
            <a:r>
              <a:rPr lang="es-CL" b="1">
                <a:effectLst>
                  <a:outerShdw blurRad="38100" dist="38100" dir="2700000" algn="tl">
                    <a:srgbClr val="000000">
                      <a:alpha val="43137"/>
                    </a:srgbClr>
                  </a:outerShdw>
                </a:effectLst>
              </a:rPr>
              <a:t>Estas secuencias permiten “ordenar” los contigs</a:t>
            </a:r>
            <a:endParaRPr lang="es-MX" b="1">
              <a:effectLst>
                <a:outerShdw blurRad="38100" dist="38100" dir="2700000" algn="tl">
                  <a:srgbClr val="000000">
                    <a:alpha val="43137"/>
                  </a:srgbClr>
                </a:outerShdw>
              </a:effectLst>
            </a:endParaRPr>
          </a:p>
        </p:txBody>
      </p:sp>
      <p:cxnSp>
        <p:nvCxnSpPr>
          <p:cNvPr id="14" name="Conector recto de flecha 13">
            <a:extLst>
              <a:ext uri="{FF2B5EF4-FFF2-40B4-BE49-F238E27FC236}">
                <a16:creationId xmlns:a16="http://schemas.microsoft.com/office/drawing/2014/main" id="{0A38D4DF-FFDB-4E30-84E1-55D6A87B6D48}"/>
              </a:ext>
            </a:extLst>
          </p:cNvPr>
          <p:cNvCxnSpPr/>
          <p:nvPr/>
        </p:nvCxnSpPr>
        <p:spPr>
          <a:xfrm flipV="1">
            <a:off x="4459705" y="3967747"/>
            <a:ext cx="417095" cy="900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6A098C73-D023-40A9-9D3F-F19601375CEF}"/>
              </a:ext>
            </a:extLst>
          </p:cNvPr>
          <p:cNvCxnSpPr/>
          <p:nvPr/>
        </p:nvCxnSpPr>
        <p:spPr>
          <a:xfrm flipH="1" flipV="1">
            <a:off x="2294021" y="3080084"/>
            <a:ext cx="664075" cy="1788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47347982-2A06-4A98-AEE7-53C5EDF41D6D}"/>
              </a:ext>
            </a:extLst>
          </p:cNvPr>
          <p:cNvCxnSpPr/>
          <p:nvPr/>
        </p:nvCxnSpPr>
        <p:spPr>
          <a:xfrm flipH="1" flipV="1">
            <a:off x="5582653" y="3967747"/>
            <a:ext cx="770021" cy="1294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5CE3C447-6C38-4501-935B-A09CA2B08A9B}"/>
              </a:ext>
            </a:extLst>
          </p:cNvPr>
          <p:cNvCxnSpPr>
            <a:cxnSpLocks/>
          </p:cNvCxnSpPr>
          <p:nvPr/>
        </p:nvCxnSpPr>
        <p:spPr>
          <a:xfrm flipV="1">
            <a:off x="7070608" y="4411579"/>
            <a:ext cx="336884" cy="866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ángulo 44">
            <a:extLst>
              <a:ext uri="{FF2B5EF4-FFF2-40B4-BE49-F238E27FC236}">
                <a16:creationId xmlns:a16="http://schemas.microsoft.com/office/drawing/2014/main" id="{84525E11-2CDC-4BBD-ABCE-51A574951361}"/>
              </a:ext>
            </a:extLst>
          </p:cNvPr>
          <p:cNvSpPr/>
          <p:nvPr/>
        </p:nvSpPr>
        <p:spPr>
          <a:xfrm>
            <a:off x="1981206" y="6508859"/>
            <a:ext cx="8494287" cy="369332"/>
          </a:xfrm>
          <a:prstGeom prst="rect">
            <a:avLst/>
          </a:prstGeom>
        </p:spPr>
        <p:txBody>
          <a:bodyPr wrap="square">
            <a:spAutoFit/>
          </a:bodyPr>
          <a:lstStyle/>
          <a:p>
            <a:pPr>
              <a:spcBef>
                <a:spcPct val="0"/>
              </a:spcBef>
            </a:pPr>
            <a:r>
              <a:rPr lang="es-ES" altLang="es-CL" b="1">
                <a:latin typeface="Consolas" panose="020B0609020204030204" pitchFamily="49" charset="0"/>
              </a:rPr>
              <a:t>como todas las cosas están llenas de mi alma emerges de las cosas</a:t>
            </a:r>
          </a:p>
        </p:txBody>
      </p:sp>
    </p:spTree>
    <p:extLst>
      <p:ext uri="{BB962C8B-B14F-4D97-AF65-F5344CB8AC3E}">
        <p14:creationId xmlns:p14="http://schemas.microsoft.com/office/powerpoint/2010/main" val="5050332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arn(inVertical)">
                                      <p:cBhvr>
                                        <p:cTn id="21" dur="500"/>
                                        <p:tgtEl>
                                          <p:spTgt spid="2"/>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barn(inVertical)">
                                      <p:cBhvr>
                                        <p:cTn id="24" dur="500"/>
                                        <p:tgtEl>
                                          <p:spTgt spid="3"/>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barn(inVertical)">
                                      <p:cBhvr>
                                        <p:cTn id="2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 grpId="0" animBg="1"/>
      <p:bldP spid="3" grpId="0"/>
      <p:bldP spid="4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1">
            <a:extLst>
              <a:ext uri="{FF2B5EF4-FFF2-40B4-BE49-F238E27FC236}">
                <a16:creationId xmlns:a16="http://schemas.microsoft.com/office/drawing/2014/main" id="{DF4E8B99-A42E-475B-A617-F05A999418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4326" y="1100139"/>
            <a:ext cx="9083675" cy="47323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507" name="4 CuadroTexto">
            <a:extLst>
              <a:ext uri="{FF2B5EF4-FFF2-40B4-BE49-F238E27FC236}">
                <a16:creationId xmlns:a16="http://schemas.microsoft.com/office/drawing/2014/main" id="{3B5BB27A-0EB9-4C65-964D-92B9038AEA78}"/>
              </a:ext>
            </a:extLst>
          </p:cNvPr>
          <p:cNvSpPr txBox="1">
            <a:spLocks noChangeArrowheads="1"/>
          </p:cNvSpPr>
          <p:nvPr/>
        </p:nvSpPr>
        <p:spPr bwMode="auto">
          <a:xfrm>
            <a:off x="1584326" y="106364"/>
            <a:ext cx="51401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CL" altLang="es-CL" sz="1800" b="1">
                <a:latin typeface="Times New Roman" panose="02020603050405020304" pitchFamily="18" charset="0"/>
                <a:cs typeface="Times New Roman" panose="02020603050405020304" pitchFamily="18" charset="0"/>
              </a:rPr>
              <a:t>Scaffold = secuencias discontinuas pero ordenadas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045FEE7E-6997-4BF1-9331-67BA3A44A7D6}"/>
              </a:ext>
            </a:extLst>
          </p:cNvPr>
          <p:cNvSpPr>
            <a:spLocks noGrp="1"/>
          </p:cNvSpPr>
          <p:nvPr>
            <p:ph type="title"/>
          </p:nvPr>
        </p:nvSpPr>
        <p:spPr>
          <a:xfrm>
            <a:off x="1838946" y="575983"/>
            <a:ext cx="8911687" cy="1280890"/>
          </a:xfrm>
        </p:spPr>
        <p:txBody>
          <a:bodyPr/>
          <a:lstStyle/>
          <a:p>
            <a:pPr eaLnBrk="1" hangingPunct="1"/>
            <a:r>
              <a:rPr lang="es-ES_tradnl" altLang="es-CL" b="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rPr>
              <a:t>Assembly data types</a:t>
            </a:r>
          </a:p>
        </p:txBody>
      </p:sp>
      <p:graphicFrame>
        <p:nvGraphicFramePr>
          <p:cNvPr id="6" name="Content Placeholder 5">
            <a:extLst>
              <a:ext uri="{FF2B5EF4-FFF2-40B4-BE49-F238E27FC236}">
                <a16:creationId xmlns:a16="http://schemas.microsoft.com/office/drawing/2014/main" id="{F984F515-B4A1-421E-AFE9-C7C9482584BD}"/>
              </a:ext>
            </a:extLst>
          </p:cNvPr>
          <p:cNvGraphicFramePr>
            <a:graphicFrameLocks noGrp="1"/>
          </p:cNvGraphicFramePr>
          <p:nvPr>
            <p:ph idx="1"/>
            <p:extLst>
              <p:ext uri="{D42A27DB-BD31-4B8C-83A1-F6EECF244321}">
                <p14:modId xmlns:p14="http://schemas.microsoft.com/office/powerpoint/2010/main" val="2685247925"/>
              </p:ext>
            </p:extLst>
          </p:nvPr>
        </p:nvGraphicFramePr>
        <p:xfrm>
          <a:off x="1588168" y="1391654"/>
          <a:ext cx="10186738" cy="4726510"/>
        </p:xfrm>
        <a:graphic>
          <a:graphicData uri="http://schemas.openxmlformats.org/drawingml/2006/table">
            <a:tbl>
              <a:tblPr/>
              <a:tblGrid>
                <a:gridCol w="5093369">
                  <a:extLst>
                    <a:ext uri="{9D8B030D-6E8A-4147-A177-3AD203B41FA5}">
                      <a16:colId xmlns:a16="http://schemas.microsoft.com/office/drawing/2014/main" val="20000"/>
                    </a:ext>
                  </a:extLst>
                </a:gridCol>
                <a:gridCol w="5093369">
                  <a:extLst>
                    <a:ext uri="{9D8B030D-6E8A-4147-A177-3AD203B41FA5}">
                      <a16:colId xmlns:a16="http://schemas.microsoft.com/office/drawing/2014/main" val="20001"/>
                    </a:ext>
                  </a:extLst>
                </a:gridCol>
              </a:tblGrid>
              <a:tr h="605188">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ea typeface="ＭＳ Ｐゴシック" charset="-128"/>
                        </a:rPr>
                        <a:t>Chromatogram</a:t>
                      </a:r>
                      <a:endParaRPr kumimoji="0" lang="es-ES_tradnl" sz="1800" b="0" i="0" u="none" strike="noStrike" cap="none" normalizeH="0" baseline="0">
                        <a:ln>
                          <a:noFill/>
                        </a:ln>
                        <a:solidFill>
                          <a:srgbClr val="000000"/>
                        </a:solidFill>
                        <a:effectLst/>
                        <a:latin typeface="Calibri" pitchFamily="34" charset="0"/>
                        <a:ea typeface="ＭＳ Ｐゴシック" charset="-128"/>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ea typeface="ＭＳ Ｐゴシック" charset="-128"/>
                        </a:rPr>
                        <a:t>Signal data from a sequencing reaction of a physical piece of DNA</a:t>
                      </a:r>
                      <a:endParaRPr kumimoji="0" lang="es-ES_tradnl" sz="1800" b="0" i="0" u="none" strike="noStrike" cap="none" normalizeH="0" baseline="0">
                        <a:ln>
                          <a:noFill/>
                        </a:ln>
                        <a:solidFill>
                          <a:srgbClr val="000000"/>
                        </a:solidFill>
                        <a:effectLst/>
                        <a:latin typeface="Calibri" pitchFamily="34" charset="0"/>
                        <a:ea typeface="ＭＳ Ｐゴシック" charset="-128"/>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0"/>
                  </a:ext>
                </a:extLst>
              </a:tr>
              <a:tr h="605188">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ea typeface="ＭＳ Ｐゴシック" charset="-128"/>
                        </a:rPr>
                        <a:t>Read (0.5 kb to 1.0 kb) </a:t>
                      </a:r>
                      <a:endParaRPr kumimoji="0" lang="es-ES_tradnl" sz="1800" b="0" i="0" u="none" strike="noStrike" cap="none" normalizeH="0" baseline="0">
                        <a:ln>
                          <a:noFill/>
                        </a:ln>
                        <a:solidFill>
                          <a:srgbClr val="000000"/>
                        </a:solidFill>
                        <a:effectLst/>
                        <a:latin typeface="Calibri" pitchFamily="34" charset="0"/>
                        <a:ea typeface="ＭＳ Ｐゴシック" charset="-128"/>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ea typeface="ＭＳ Ｐゴシック" charset="-128"/>
                        </a:rPr>
                        <a:t>Base-calls and quality scores assigned to a chromatogram. </a:t>
                      </a:r>
                      <a:endParaRPr kumimoji="0" lang="es-ES_tradnl" sz="1800" b="0" i="0" u="none" strike="noStrike" cap="none" normalizeH="0" baseline="0">
                        <a:ln>
                          <a:noFill/>
                        </a:ln>
                        <a:solidFill>
                          <a:srgbClr val="000000"/>
                        </a:solidFill>
                        <a:effectLst/>
                        <a:latin typeface="Calibri" pitchFamily="34" charset="0"/>
                        <a:ea typeface="ＭＳ Ｐゴシック" charset="-128"/>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1"/>
                  </a:ext>
                </a:extLst>
              </a:tr>
              <a:tr h="632968">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s-ES_tradnl" sz="1800" b="0" i="0" u="none" strike="noStrike" cap="none" normalizeH="0" baseline="0">
                          <a:ln>
                            <a:noFill/>
                          </a:ln>
                          <a:solidFill>
                            <a:srgbClr val="000000"/>
                          </a:solidFill>
                          <a:effectLst/>
                          <a:latin typeface="Calibri" pitchFamily="34" charset="0"/>
                          <a:ea typeface="ＭＳ Ｐゴシック" charset="-128"/>
                        </a:rPr>
                        <a:t>Paired end (0.3 kb to 0.8 kb)</a:t>
                      </a: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normalizeH="0" baseline="0">
                          <a:ln>
                            <a:noFill/>
                          </a:ln>
                          <a:solidFill>
                            <a:srgbClr val="000000"/>
                          </a:solidFill>
                          <a:effectLst/>
                          <a:latin typeface="Calibri" pitchFamily="34" charset="0"/>
                          <a:ea typeface="ＭＳ Ｐゴシック" charset="-128"/>
                          <a:cs typeface="+mn-cs"/>
                        </a:rPr>
                        <a:t>Pair of end-sequenced reads with a known orientation and separation (short).</a:t>
                      </a:r>
                      <a:endParaRPr kumimoji="0" lang="es-ES_tradnl" sz="1800" b="0" i="0" u="none" strike="noStrike" kern="1200" cap="none" normalizeH="0" baseline="0">
                        <a:ln>
                          <a:noFill/>
                        </a:ln>
                        <a:solidFill>
                          <a:srgbClr val="000000"/>
                        </a:solidFill>
                        <a:effectLst/>
                        <a:latin typeface="Calibri" pitchFamily="34" charset="0"/>
                        <a:ea typeface="ＭＳ Ｐゴシック" charset="-128"/>
                        <a:cs typeface="+mn-cs"/>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211904230"/>
                  </a:ext>
                </a:extLst>
              </a:tr>
              <a:tr h="1123964">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kern="1200" cap="none" normalizeH="0" baseline="0">
                          <a:ln>
                            <a:noFill/>
                          </a:ln>
                          <a:solidFill>
                            <a:srgbClr val="000000"/>
                          </a:solidFill>
                          <a:effectLst/>
                          <a:latin typeface="Calibri" pitchFamily="34" charset="0"/>
                          <a:ea typeface="ＭＳ Ｐゴシック" charset="-128"/>
                          <a:cs typeface="+mn-cs"/>
                        </a:rPr>
                        <a:t>Mate-pair (2 kb to 100 kb)</a:t>
                      </a:r>
                      <a:endParaRPr kumimoji="0" lang="es-ES_tradnl" sz="1800" b="0" i="0" u="none" strike="noStrike" kern="1200" cap="none" normalizeH="0" baseline="0">
                        <a:ln>
                          <a:noFill/>
                        </a:ln>
                        <a:solidFill>
                          <a:srgbClr val="000000"/>
                        </a:solidFill>
                        <a:effectLst/>
                        <a:latin typeface="Calibri" pitchFamily="34" charset="0"/>
                        <a:ea typeface="ＭＳ Ｐゴシック" charset="-128"/>
                        <a:cs typeface="+mn-cs"/>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kern="1200" cap="none" normalizeH="0" baseline="0">
                          <a:ln>
                            <a:noFill/>
                          </a:ln>
                          <a:solidFill>
                            <a:srgbClr val="000000"/>
                          </a:solidFill>
                          <a:effectLst/>
                          <a:latin typeface="Calibri" pitchFamily="34" charset="0"/>
                          <a:ea typeface="ＭＳ Ｐゴシック" charset="-128"/>
                          <a:cs typeface="+mn-cs"/>
                        </a:rPr>
                        <a:t>Pair of end-sequenced reads with a known orientation and separation (long). Must be carried by plasmids, fosmid (prokaryotic assembly) and BAC (eukaryotic assembly) libraries </a:t>
                      </a:r>
                      <a:endParaRPr kumimoji="0" lang="es-ES_tradnl" sz="1800" b="0" i="0" u="none" strike="noStrike" kern="1200" cap="none" normalizeH="0" baseline="0">
                        <a:ln>
                          <a:noFill/>
                        </a:ln>
                        <a:solidFill>
                          <a:srgbClr val="000000"/>
                        </a:solidFill>
                        <a:effectLst/>
                        <a:latin typeface="Calibri" pitchFamily="34" charset="0"/>
                        <a:ea typeface="ＭＳ Ｐゴシック" charset="-128"/>
                        <a:cs typeface="+mn-cs"/>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2"/>
                  </a:ext>
                </a:extLst>
              </a:tr>
              <a:tr h="605188">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ea typeface="ＭＳ Ｐゴシック" charset="-128"/>
                        </a:rPr>
                        <a:t>Contig (5 kb to 500 kb)</a:t>
                      </a:r>
                      <a:endParaRPr kumimoji="0" lang="es-ES_tradnl" sz="1800" b="0" i="0" u="none" strike="noStrike" cap="none" normalizeH="0" baseline="0">
                        <a:ln>
                          <a:noFill/>
                        </a:ln>
                        <a:solidFill>
                          <a:srgbClr val="000000"/>
                        </a:solidFill>
                        <a:effectLst/>
                        <a:latin typeface="Calibri" pitchFamily="34" charset="0"/>
                        <a:ea typeface="ＭＳ Ｐゴシック" charset="-128"/>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ea typeface="ＭＳ Ｐゴシック" charset="-128"/>
                        </a:rPr>
                        <a:t>Layout of overlapping reads with a consensus sequence. </a:t>
                      </a:r>
                      <a:endParaRPr kumimoji="0" lang="es-ES_tradnl" sz="1800" b="0" i="0" u="none" strike="noStrike" cap="none" normalizeH="0" baseline="0">
                        <a:ln>
                          <a:noFill/>
                        </a:ln>
                        <a:solidFill>
                          <a:srgbClr val="000000"/>
                        </a:solidFill>
                        <a:effectLst/>
                        <a:latin typeface="Calibri" pitchFamily="34" charset="0"/>
                        <a:ea typeface="ＭＳ Ｐゴシック" charset="-128"/>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3"/>
                  </a:ext>
                </a:extLst>
              </a:tr>
              <a:tr h="97774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ea typeface="ＭＳ Ｐゴシック" charset="-128"/>
                        </a:rPr>
                        <a:t>Scaffold (100 kb to 10 Mb)</a:t>
                      </a:r>
                      <a:endParaRPr kumimoji="0" lang="es-ES_tradnl" sz="1800" b="0" i="0" u="none" strike="noStrike" cap="none" normalizeH="0" baseline="0">
                        <a:ln>
                          <a:noFill/>
                        </a:ln>
                        <a:solidFill>
                          <a:srgbClr val="000000"/>
                        </a:solidFill>
                        <a:effectLst/>
                        <a:latin typeface="Calibri" pitchFamily="34" charset="0"/>
                        <a:ea typeface="ＭＳ Ｐゴシック" charset="-128"/>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ea typeface="ＭＳ Ｐゴシック" charset="-128"/>
                        </a:rPr>
                        <a:t>Layout of potentially nonoverlapping contigs based bases on mate-pair information, ideally spanning entire chromosomes or replicons</a:t>
                      </a:r>
                      <a:endParaRPr kumimoji="0" lang="es-ES_tradnl" sz="1800" b="0" i="0" u="none" strike="noStrike" cap="none" normalizeH="0" baseline="0">
                        <a:ln>
                          <a:noFill/>
                        </a:ln>
                        <a:solidFill>
                          <a:srgbClr val="000000"/>
                        </a:solidFill>
                        <a:effectLst/>
                        <a:latin typeface="Calibri" pitchFamily="34" charset="0"/>
                        <a:ea typeface="ＭＳ Ｐゴシック" charset="-128"/>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F762850C-99FB-452B-A115-DC6F9DC317A7}"/>
              </a:ext>
            </a:extLst>
          </p:cNvPr>
          <p:cNvSpPr/>
          <p:nvPr/>
        </p:nvSpPr>
        <p:spPr>
          <a:xfrm>
            <a:off x="1702397" y="613429"/>
            <a:ext cx="4049185" cy="646331"/>
          </a:xfrm>
          <a:prstGeom prst="rect">
            <a:avLst/>
          </a:prstGeom>
        </p:spPr>
        <p:txBody>
          <a:bodyPr wrap="none">
            <a:spAutoFit/>
          </a:bodyPr>
          <a:lstStyle/>
          <a:p>
            <a:pPr>
              <a:spcBef>
                <a:spcPct val="0"/>
              </a:spcBef>
            </a:pPr>
            <a:r>
              <a:rPr lang="es-ES" altLang="es-CL" sz="3600" b="1">
                <a:latin typeface="Times New Roman" panose="02020603050405020304" pitchFamily="18" charset="0"/>
                <a:cs typeface="Times New Roman" panose="02020603050405020304" pitchFamily="18" charset="0"/>
              </a:rPr>
              <a:t>Predicción de genes</a:t>
            </a:r>
          </a:p>
        </p:txBody>
      </p:sp>
      <p:pic>
        <p:nvPicPr>
          <p:cNvPr id="4" name="Imagen 3">
            <a:extLst>
              <a:ext uri="{FF2B5EF4-FFF2-40B4-BE49-F238E27FC236}">
                <a16:creationId xmlns:a16="http://schemas.microsoft.com/office/drawing/2014/main" id="{098AE68B-229A-4149-8B01-C55C47E15933}"/>
              </a:ext>
            </a:extLst>
          </p:cNvPr>
          <p:cNvPicPr>
            <a:picLocks noChangeAspect="1"/>
          </p:cNvPicPr>
          <p:nvPr/>
        </p:nvPicPr>
        <p:blipFill>
          <a:blip r:embed="rId2"/>
          <a:stretch>
            <a:fillRect/>
          </a:stretch>
        </p:blipFill>
        <p:spPr>
          <a:xfrm>
            <a:off x="1947001" y="1251963"/>
            <a:ext cx="8986837" cy="5606037"/>
          </a:xfrm>
          <a:prstGeom prst="rect">
            <a:avLst/>
          </a:prstGeom>
        </p:spPr>
      </p:pic>
      <p:sp>
        <p:nvSpPr>
          <p:cNvPr id="5" name="Rectángulo 4">
            <a:extLst>
              <a:ext uri="{FF2B5EF4-FFF2-40B4-BE49-F238E27FC236}">
                <a16:creationId xmlns:a16="http://schemas.microsoft.com/office/drawing/2014/main" id="{A33F86E9-F931-4840-98BC-5CA5AD8BF597}"/>
              </a:ext>
            </a:extLst>
          </p:cNvPr>
          <p:cNvSpPr/>
          <p:nvPr/>
        </p:nvSpPr>
        <p:spPr>
          <a:xfrm>
            <a:off x="3726989" y="6615272"/>
            <a:ext cx="6096000" cy="276999"/>
          </a:xfrm>
          <a:prstGeom prst="rect">
            <a:avLst/>
          </a:prstGeom>
        </p:spPr>
        <p:txBody>
          <a:bodyPr>
            <a:spAutoFit/>
          </a:bodyPr>
          <a:lstStyle/>
          <a:p>
            <a:r>
              <a:rPr lang="es-MX" sz="1200"/>
              <a:t>https://www.ncbi.nlm.nih.gov/nuccore/556503834?report=graph</a:t>
            </a:r>
          </a:p>
        </p:txBody>
      </p:sp>
    </p:spTree>
    <p:extLst>
      <p:ext uri="{BB962C8B-B14F-4D97-AF65-F5344CB8AC3E}">
        <p14:creationId xmlns:p14="http://schemas.microsoft.com/office/powerpoint/2010/main" val="108899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B676FDC-C633-4D6B-B2E3-8EEDFD77E091}"/>
              </a:ext>
            </a:extLst>
          </p:cNvPr>
          <p:cNvSpPr txBox="1"/>
          <p:nvPr/>
        </p:nvSpPr>
        <p:spPr>
          <a:xfrm>
            <a:off x="1933302" y="613954"/>
            <a:ext cx="4019049" cy="646331"/>
          </a:xfrm>
          <a:prstGeom prst="rect">
            <a:avLst/>
          </a:prstGeom>
          <a:noFill/>
        </p:spPr>
        <p:txBody>
          <a:bodyPr wrap="none" rtlCol="0">
            <a:spAutoFit/>
          </a:bodyPr>
          <a:lstStyle/>
          <a:p>
            <a:r>
              <a:rPr lang="es-CL" sz="3600" b="1">
                <a:latin typeface="Times New Roman" panose="02020603050405020304" pitchFamily="18" charset="0"/>
                <a:cs typeface="Times New Roman" panose="02020603050405020304" pitchFamily="18" charset="0"/>
              </a:rPr>
              <a:t>Un poco de historia</a:t>
            </a:r>
            <a:endParaRPr lang="es-MX" sz="3600" b="1">
              <a:latin typeface="Times New Roman" panose="02020603050405020304" pitchFamily="18" charset="0"/>
              <a:cs typeface="Times New Roman" panose="02020603050405020304" pitchFamily="18" charset="0"/>
            </a:endParaRPr>
          </a:p>
        </p:txBody>
      </p:sp>
      <p:pic>
        <p:nvPicPr>
          <p:cNvPr id="4" name="Imagen 3" descr="Imagen que contiene colorido, flor, fondo, verde&#10;&#10;Descripción generada automáticamente">
            <a:extLst>
              <a:ext uri="{FF2B5EF4-FFF2-40B4-BE49-F238E27FC236}">
                <a16:creationId xmlns:a16="http://schemas.microsoft.com/office/drawing/2014/main" id="{774594ED-1C71-4D9F-A4D7-CFE8F31A3D6D}"/>
              </a:ext>
            </a:extLst>
          </p:cNvPr>
          <p:cNvPicPr>
            <a:picLocks noChangeAspect="1"/>
          </p:cNvPicPr>
          <p:nvPr/>
        </p:nvPicPr>
        <p:blipFill>
          <a:blip r:embed="rId3"/>
          <a:stretch>
            <a:fillRect/>
          </a:stretch>
        </p:blipFill>
        <p:spPr>
          <a:xfrm>
            <a:off x="4541914" y="1907176"/>
            <a:ext cx="4170317" cy="4170317"/>
          </a:xfrm>
          <a:prstGeom prst="rect">
            <a:avLst/>
          </a:prstGeom>
        </p:spPr>
      </p:pic>
      <p:sp>
        <p:nvSpPr>
          <p:cNvPr id="5" name="Rectángulo 4">
            <a:extLst>
              <a:ext uri="{FF2B5EF4-FFF2-40B4-BE49-F238E27FC236}">
                <a16:creationId xmlns:a16="http://schemas.microsoft.com/office/drawing/2014/main" id="{7A7C2A8F-D0AF-4B46-B23A-6DEB7B01EB5E}"/>
              </a:ext>
            </a:extLst>
          </p:cNvPr>
          <p:cNvSpPr/>
          <p:nvPr/>
        </p:nvSpPr>
        <p:spPr>
          <a:xfrm rot="3220317">
            <a:off x="7955247" y="1994397"/>
            <a:ext cx="1736374" cy="923330"/>
          </a:xfrm>
          <a:prstGeom prst="rect">
            <a:avLst/>
          </a:prstGeom>
          <a:noFill/>
        </p:spPr>
        <p:txBody>
          <a:bodyPr wrap="none" lIns="91440" tIns="45720" rIns="91440" bIns="45720">
            <a:spAutoFit/>
          </a:bodyPr>
          <a:lstStyle/>
          <a:p>
            <a:pPr algn="ctr"/>
            <a:r>
              <a:rPr lang="es-ES" sz="5400" b="1">
                <a:ln w="12700">
                  <a:solidFill>
                    <a:schemeClr val="accent5"/>
                  </a:solidFill>
                  <a:prstDash val="solid"/>
                </a:ln>
                <a:pattFill prst="ltDnDiag">
                  <a:fgClr>
                    <a:schemeClr val="accent5">
                      <a:lumMod val="60000"/>
                      <a:lumOff val="40000"/>
                    </a:schemeClr>
                  </a:fgClr>
                  <a:bgClr>
                    <a:schemeClr val="bg1"/>
                  </a:bgClr>
                </a:pattFill>
              </a:rPr>
              <a:t>1976</a:t>
            </a:r>
          </a:p>
        </p:txBody>
      </p:sp>
      <p:sp>
        <p:nvSpPr>
          <p:cNvPr id="8" name="Rectángulo 7">
            <a:extLst>
              <a:ext uri="{FF2B5EF4-FFF2-40B4-BE49-F238E27FC236}">
                <a16:creationId xmlns:a16="http://schemas.microsoft.com/office/drawing/2014/main" id="{17277EA9-08E6-4206-B352-C4BD648EEBA1}"/>
              </a:ext>
            </a:extLst>
          </p:cNvPr>
          <p:cNvSpPr/>
          <p:nvPr/>
        </p:nvSpPr>
        <p:spPr>
          <a:xfrm>
            <a:off x="4343434" y="6078053"/>
            <a:ext cx="4567276" cy="646331"/>
          </a:xfrm>
          <a:prstGeom prst="rect">
            <a:avLst/>
          </a:prstGeom>
          <a:noFill/>
        </p:spPr>
        <p:txBody>
          <a:bodyPr wrap="none" lIns="91440" tIns="45720" rIns="91440" bIns="45720">
            <a:spAutoFit/>
          </a:bodyPr>
          <a:lstStyle/>
          <a:p>
            <a:pPr algn="ctr"/>
            <a:r>
              <a:rPr lang="es-ES" sz="3600" b="1">
                <a:ln w="12700">
                  <a:solidFill>
                    <a:schemeClr val="accent5"/>
                  </a:solidFill>
                  <a:prstDash val="solid"/>
                </a:ln>
                <a:pattFill prst="ltDnDiag">
                  <a:fgClr>
                    <a:schemeClr val="accent5">
                      <a:lumMod val="60000"/>
                      <a:lumOff val="40000"/>
                    </a:schemeClr>
                  </a:fgClr>
                  <a:bgClr>
                    <a:schemeClr val="bg1"/>
                  </a:bgClr>
                </a:pattFill>
              </a:rPr>
              <a:t>Bacteriophage MS2</a:t>
            </a:r>
          </a:p>
        </p:txBody>
      </p:sp>
      <p:sp>
        <p:nvSpPr>
          <p:cNvPr id="9" name="Rectángulo 8">
            <a:extLst>
              <a:ext uri="{FF2B5EF4-FFF2-40B4-BE49-F238E27FC236}">
                <a16:creationId xmlns:a16="http://schemas.microsoft.com/office/drawing/2014/main" id="{52392778-F2F2-4EB5-8109-C83E2D30D482}"/>
              </a:ext>
            </a:extLst>
          </p:cNvPr>
          <p:cNvSpPr/>
          <p:nvPr/>
        </p:nvSpPr>
        <p:spPr>
          <a:xfrm>
            <a:off x="208158" y="31464"/>
            <a:ext cx="6096000" cy="646331"/>
          </a:xfrm>
          <a:prstGeom prst="rect">
            <a:avLst/>
          </a:prstGeom>
        </p:spPr>
        <p:txBody>
          <a:bodyPr>
            <a:spAutoFit/>
          </a:bodyPr>
          <a:lstStyle/>
          <a:p>
            <a:r>
              <a:rPr lang="es-MX"/>
              <a:t>https://www.yourgenome.org/facts/timeline-organisms-that-have-had-their-genomes-sequenced</a:t>
            </a:r>
          </a:p>
        </p:txBody>
      </p:sp>
    </p:spTree>
    <p:extLst>
      <p:ext uri="{BB962C8B-B14F-4D97-AF65-F5344CB8AC3E}">
        <p14:creationId xmlns:p14="http://schemas.microsoft.com/office/powerpoint/2010/main" val="38306168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9F51EC7B-B390-430A-9E0F-1EDB8E630A13}"/>
              </a:ext>
            </a:extLst>
          </p:cNvPr>
          <p:cNvSpPr>
            <a:spLocks noGrp="1" noChangeArrowheads="1"/>
          </p:cNvSpPr>
          <p:nvPr>
            <p:ph type="title"/>
          </p:nvPr>
        </p:nvSpPr>
        <p:spPr>
          <a:xfrm>
            <a:off x="1774826" y="600979"/>
            <a:ext cx="8911687" cy="1280890"/>
          </a:xfrm>
        </p:spPr>
        <p:txBody>
          <a:bodyPr/>
          <a:lstStyle/>
          <a:p>
            <a:r>
              <a:rPr lang="en-US" altLang="en-US" b="1">
                <a:solidFill>
                  <a:schemeClr val="tx1"/>
                </a:solidFill>
                <a:latin typeface="Times New Roman" panose="02020603050405020304" pitchFamily="18" charset="0"/>
                <a:cs typeface="Times New Roman" panose="02020603050405020304" pitchFamily="18" charset="0"/>
              </a:rPr>
              <a:t>Procariotas vs Eucariotas</a:t>
            </a:r>
          </a:p>
        </p:txBody>
      </p:sp>
      <p:sp>
        <p:nvSpPr>
          <p:cNvPr id="5123" name="Rectangle 3">
            <a:extLst>
              <a:ext uri="{FF2B5EF4-FFF2-40B4-BE49-F238E27FC236}">
                <a16:creationId xmlns:a16="http://schemas.microsoft.com/office/drawing/2014/main" id="{6AC5CD80-750C-44EB-B313-6BA834017229}"/>
              </a:ext>
            </a:extLst>
          </p:cNvPr>
          <p:cNvSpPr>
            <a:spLocks noGrp="1" noChangeArrowheads="1"/>
          </p:cNvSpPr>
          <p:nvPr>
            <p:ph type="body" sz="half" idx="1"/>
          </p:nvPr>
        </p:nvSpPr>
        <p:spPr>
          <a:xfrm>
            <a:off x="1981201" y="1102899"/>
            <a:ext cx="4518025" cy="4530725"/>
          </a:xfrm>
        </p:spPr>
        <p:txBody>
          <a:bodyPr>
            <a:normAutofit fontScale="92500"/>
          </a:bodyPr>
          <a:lstStyle/>
          <a:p>
            <a:r>
              <a:rPr lang="en-US" altLang="en-US" sz="2000">
                <a:solidFill>
                  <a:srgbClr val="FA4E19"/>
                </a:solidFill>
              </a:rPr>
              <a:t>Procariotas</a:t>
            </a:r>
            <a:endParaRPr lang="en-US" altLang="en-US" sz="2000"/>
          </a:p>
          <a:p>
            <a:pPr lvl="1"/>
            <a:r>
              <a:rPr lang="en-US" altLang="en-US" sz="1800"/>
              <a:t>Genomas pequeños </a:t>
            </a:r>
            <a:r>
              <a:rPr lang="es-ES" altLang="es-MX" sz="1800"/>
              <a:t>(0.5 – </a:t>
            </a:r>
            <a:r>
              <a:rPr lang="en-US" altLang="es-MX" sz="1800">
                <a:cs typeface="Times New Roman" panose="02020603050405020304" pitchFamily="18" charset="0"/>
              </a:rPr>
              <a:t>10</a:t>
            </a:r>
            <a:r>
              <a:rPr lang="en-US" altLang="es-MX" sz="1800" baseline="30000">
                <a:cs typeface="Times New Roman" panose="02020603050405020304" pitchFamily="18" charset="0"/>
              </a:rPr>
              <a:t>6</a:t>
            </a:r>
            <a:r>
              <a:rPr lang="en-US" altLang="es-MX" sz="900">
                <a:cs typeface="Times New Roman" panose="02020603050405020304" pitchFamily="18" charset="0"/>
              </a:rPr>
              <a:t> </a:t>
            </a:r>
            <a:r>
              <a:rPr lang="en-US" altLang="es-MX" sz="1800">
                <a:cs typeface="Times New Roman" panose="02020603050405020304" pitchFamily="18" charset="0"/>
              </a:rPr>
              <a:t>bp</a:t>
            </a:r>
            <a:r>
              <a:rPr lang="es-ES" altLang="es-MX" sz="1800"/>
              <a:t>)</a:t>
            </a:r>
            <a:endParaRPr lang="en-US" altLang="en-US" sz="1800"/>
          </a:p>
          <a:p>
            <a:pPr lvl="1"/>
            <a:r>
              <a:rPr lang="en-US" altLang="en-US" sz="1800"/>
              <a:t>Alta densidad de genes</a:t>
            </a:r>
          </a:p>
          <a:p>
            <a:pPr lvl="1"/>
            <a:r>
              <a:rPr lang="en-US" altLang="en-US" sz="1800"/>
              <a:t>Sin intrones</a:t>
            </a:r>
          </a:p>
          <a:p>
            <a:pPr lvl="1"/>
            <a:endParaRPr lang="en-US" altLang="en-US" sz="1800"/>
          </a:p>
          <a:p>
            <a:pPr lvl="1"/>
            <a:r>
              <a:rPr lang="en-US" altLang="en-US" sz="1800"/>
              <a:t>Identificación de genes relativamente simple (&gt;90%)</a:t>
            </a:r>
          </a:p>
          <a:p>
            <a:pPr lvl="1"/>
            <a:endParaRPr lang="en-US" altLang="en-US" sz="1800"/>
          </a:p>
          <a:p>
            <a:pPr lvl="1"/>
            <a:r>
              <a:rPr lang="en-US" altLang="en-US" sz="1800"/>
              <a:t>Problemas</a:t>
            </a:r>
          </a:p>
          <a:p>
            <a:pPr lvl="2"/>
            <a:r>
              <a:rPr lang="en-US" altLang="en-US" sz="1800"/>
              <a:t>ORFs solapados</a:t>
            </a:r>
          </a:p>
          <a:p>
            <a:pPr lvl="2"/>
            <a:r>
              <a:rPr lang="en-US" altLang="en-US" sz="1800"/>
              <a:t>genes cortos</a:t>
            </a:r>
          </a:p>
          <a:p>
            <a:pPr lvl="2"/>
            <a:r>
              <a:rPr lang="en-US" altLang="en-US" sz="1800"/>
              <a:t>encontrar promotores y TSS</a:t>
            </a:r>
          </a:p>
        </p:txBody>
      </p:sp>
      <p:sp>
        <p:nvSpPr>
          <p:cNvPr id="5124" name="Rectangle 4">
            <a:extLst>
              <a:ext uri="{FF2B5EF4-FFF2-40B4-BE49-F238E27FC236}">
                <a16:creationId xmlns:a16="http://schemas.microsoft.com/office/drawing/2014/main" id="{565D118A-D4C3-4C5D-B760-055B3B748BBB}"/>
              </a:ext>
            </a:extLst>
          </p:cNvPr>
          <p:cNvSpPr>
            <a:spLocks noGrp="1" noChangeArrowheads="1"/>
          </p:cNvSpPr>
          <p:nvPr>
            <p:ph type="body" sz="half" idx="2"/>
          </p:nvPr>
        </p:nvSpPr>
        <p:spPr>
          <a:xfrm>
            <a:off x="6172200" y="1131473"/>
            <a:ext cx="4495800" cy="4114800"/>
          </a:xfrm>
        </p:spPr>
        <p:txBody>
          <a:bodyPr>
            <a:normAutofit lnSpcReduction="10000"/>
          </a:bodyPr>
          <a:lstStyle/>
          <a:p>
            <a:r>
              <a:rPr lang="en-US" altLang="en-US" sz="2000">
                <a:solidFill>
                  <a:srgbClr val="FA4E19"/>
                </a:solidFill>
              </a:rPr>
              <a:t>Eucariotas</a:t>
            </a:r>
            <a:endParaRPr lang="en-US" altLang="en-US" sz="2000"/>
          </a:p>
          <a:p>
            <a:pPr lvl="1"/>
            <a:r>
              <a:rPr lang="en-US" altLang="en-US" sz="1800"/>
              <a:t>Genomas grandes </a:t>
            </a:r>
            <a:r>
              <a:rPr lang="es-ES" altLang="es-MX" sz="1800"/>
              <a:t>(</a:t>
            </a:r>
            <a:r>
              <a:rPr lang="en-US" altLang="es-MX" sz="1800"/>
              <a:t>10</a:t>
            </a:r>
            <a:r>
              <a:rPr lang="en-US" altLang="es-MX" sz="1800" baseline="30000"/>
              <a:t>7</a:t>
            </a:r>
            <a:r>
              <a:rPr lang="en-US" altLang="es-MX" sz="1800"/>
              <a:t> – 10</a:t>
            </a:r>
            <a:r>
              <a:rPr lang="en-US" altLang="es-MX" sz="1800" baseline="30000"/>
              <a:t>10</a:t>
            </a:r>
            <a:r>
              <a:rPr lang="en-US" altLang="es-MX" sz="1800"/>
              <a:t> bp</a:t>
            </a:r>
            <a:r>
              <a:rPr lang="es-ES" altLang="es-MX" sz="1800"/>
              <a:t>)</a:t>
            </a:r>
            <a:endParaRPr lang="en-US" altLang="en-US" sz="1800"/>
          </a:p>
          <a:p>
            <a:pPr lvl="1"/>
            <a:r>
              <a:rPr lang="en-US" altLang="en-US" sz="1800"/>
              <a:t>Baja densidad de genes</a:t>
            </a:r>
          </a:p>
          <a:p>
            <a:pPr lvl="1"/>
            <a:r>
              <a:rPr lang="en-US" altLang="en-US" sz="1800"/>
              <a:t>Intrones y exones</a:t>
            </a:r>
          </a:p>
          <a:p>
            <a:pPr lvl="1"/>
            <a:endParaRPr lang="en-US" altLang="en-US" sz="1800"/>
          </a:p>
          <a:p>
            <a:pPr lvl="1"/>
            <a:r>
              <a:rPr lang="en-US" altLang="en-US" sz="1800"/>
              <a:t>Identificación de genes es un problema complejo (~50%)</a:t>
            </a:r>
          </a:p>
          <a:p>
            <a:pPr lvl="1"/>
            <a:endParaRPr lang="en-US" altLang="en-US" sz="1800"/>
          </a:p>
          <a:p>
            <a:pPr lvl="1"/>
            <a:r>
              <a:rPr lang="en-US" altLang="en-US" sz="1800"/>
              <a:t>Problemas</a:t>
            </a:r>
          </a:p>
          <a:p>
            <a:pPr lvl="2"/>
            <a:r>
              <a:rPr lang="en-US" altLang="en-US" sz="1800"/>
              <a:t>muchos</a:t>
            </a:r>
          </a:p>
        </p:txBody>
      </p:sp>
      <p:grpSp>
        <p:nvGrpSpPr>
          <p:cNvPr id="5131" name="Group 11">
            <a:extLst>
              <a:ext uri="{FF2B5EF4-FFF2-40B4-BE49-F238E27FC236}">
                <a16:creationId xmlns:a16="http://schemas.microsoft.com/office/drawing/2014/main" id="{4AC4E4DB-7B9C-48E1-A606-BD38D76E7F9C}"/>
              </a:ext>
            </a:extLst>
          </p:cNvPr>
          <p:cNvGrpSpPr>
            <a:grpSpLocks/>
          </p:cNvGrpSpPr>
          <p:nvPr/>
        </p:nvGrpSpPr>
        <p:grpSpPr bwMode="auto">
          <a:xfrm>
            <a:off x="1774826" y="5229226"/>
            <a:ext cx="4968875" cy="1628775"/>
            <a:chOff x="385" y="2024"/>
            <a:chExt cx="5193" cy="2086"/>
          </a:xfrm>
        </p:grpSpPr>
        <p:pic>
          <p:nvPicPr>
            <p:cNvPr id="5132" name="Picture 12" descr="adntem7">
              <a:extLst>
                <a:ext uri="{FF2B5EF4-FFF2-40B4-BE49-F238E27FC236}">
                  <a16:creationId xmlns:a16="http://schemas.microsoft.com/office/drawing/2014/main" id="{4A551DCD-B000-4721-BE9E-A7D41F5944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 y="2024"/>
              <a:ext cx="5193" cy="2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3" name="Rectangle 13">
              <a:extLst>
                <a:ext uri="{FF2B5EF4-FFF2-40B4-BE49-F238E27FC236}">
                  <a16:creationId xmlns:a16="http://schemas.microsoft.com/office/drawing/2014/main" id="{A9448732-8BA1-4B45-82C6-1805D6DD16F0}"/>
                </a:ext>
              </a:extLst>
            </p:cNvPr>
            <p:cNvSpPr>
              <a:spLocks noChangeArrowheads="1"/>
            </p:cNvSpPr>
            <p:nvPr/>
          </p:nvSpPr>
          <p:spPr bwMode="auto">
            <a:xfrm>
              <a:off x="929" y="3793"/>
              <a:ext cx="317" cy="135"/>
            </a:xfrm>
            <a:prstGeom prst="rect">
              <a:avLst/>
            </a:prstGeom>
            <a:solidFill>
              <a:schemeClr val="bg1"/>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5134" name="Rectangle 14">
              <a:extLst>
                <a:ext uri="{FF2B5EF4-FFF2-40B4-BE49-F238E27FC236}">
                  <a16:creationId xmlns:a16="http://schemas.microsoft.com/office/drawing/2014/main" id="{C4481FEA-8F50-4DFF-AE40-F8E5478D7708}"/>
                </a:ext>
              </a:extLst>
            </p:cNvPr>
            <p:cNvSpPr>
              <a:spLocks noChangeArrowheads="1"/>
            </p:cNvSpPr>
            <p:nvPr/>
          </p:nvSpPr>
          <p:spPr bwMode="auto">
            <a:xfrm>
              <a:off x="1429" y="3603"/>
              <a:ext cx="317" cy="136"/>
            </a:xfrm>
            <a:prstGeom prst="rect">
              <a:avLst/>
            </a:prstGeom>
            <a:solidFill>
              <a:schemeClr val="bg1"/>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5135" name="Rectangle 15">
              <a:extLst>
                <a:ext uri="{FF2B5EF4-FFF2-40B4-BE49-F238E27FC236}">
                  <a16:creationId xmlns:a16="http://schemas.microsoft.com/office/drawing/2014/main" id="{455470F1-A84D-4F7E-989B-A4801EDC71F6}"/>
                </a:ext>
              </a:extLst>
            </p:cNvPr>
            <p:cNvSpPr>
              <a:spLocks noChangeArrowheads="1"/>
            </p:cNvSpPr>
            <p:nvPr/>
          </p:nvSpPr>
          <p:spPr bwMode="auto">
            <a:xfrm>
              <a:off x="1927" y="3793"/>
              <a:ext cx="318" cy="136"/>
            </a:xfrm>
            <a:prstGeom prst="rect">
              <a:avLst/>
            </a:prstGeom>
            <a:solidFill>
              <a:schemeClr val="bg1"/>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grpSp>
      <p:pic>
        <p:nvPicPr>
          <p:cNvPr id="5136" name="Picture 16" descr="exointro1">
            <a:extLst>
              <a:ext uri="{FF2B5EF4-FFF2-40B4-BE49-F238E27FC236}">
                <a16:creationId xmlns:a16="http://schemas.microsoft.com/office/drawing/2014/main" id="{25CDAB4B-DEF2-4582-8F06-9D40D17811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4222" y="5592763"/>
            <a:ext cx="4248150" cy="12652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5E0706B8-2932-4C8E-8681-20992C97C70D}"/>
              </a:ext>
            </a:extLst>
          </p:cNvPr>
          <p:cNvSpPr>
            <a:spLocks noGrp="1" noChangeArrowheads="1"/>
          </p:cNvSpPr>
          <p:nvPr>
            <p:ph type="title"/>
          </p:nvPr>
        </p:nvSpPr>
        <p:spPr>
          <a:xfrm>
            <a:off x="1756314" y="608068"/>
            <a:ext cx="8911687" cy="1280890"/>
          </a:xfrm>
        </p:spPr>
        <p:txBody>
          <a:bodyPr/>
          <a:lstStyle/>
          <a:p>
            <a:r>
              <a:rPr lang="en-US" altLang="en-US" b="1">
                <a:solidFill>
                  <a:schemeClr val="tx1"/>
                </a:solidFill>
                <a:latin typeface="Times New Roman" panose="02020603050405020304" pitchFamily="18" charset="0"/>
                <a:cs typeface="Times New Roman" panose="02020603050405020304" pitchFamily="18" charset="0"/>
              </a:rPr>
              <a:t>Estructura de los genes</a:t>
            </a:r>
          </a:p>
        </p:txBody>
      </p:sp>
      <p:pic>
        <p:nvPicPr>
          <p:cNvPr id="6147" name="Picture 3" descr="gene">
            <a:extLst>
              <a:ext uri="{FF2B5EF4-FFF2-40B4-BE49-F238E27FC236}">
                <a16:creationId xmlns:a16="http://schemas.microsoft.com/office/drawing/2014/main" id="{1DF97BB4-3D57-4846-9315-3420F50AA2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7520"/>
          <a:stretch>
            <a:fillRect/>
          </a:stretch>
        </p:blipFill>
        <p:spPr bwMode="auto">
          <a:xfrm>
            <a:off x="1992314" y="1484313"/>
            <a:ext cx="3514725" cy="48958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gene">
            <a:extLst>
              <a:ext uri="{FF2B5EF4-FFF2-40B4-BE49-F238E27FC236}">
                <a16:creationId xmlns:a16="http://schemas.microsoft.com/office/drawing/2014/main" id="{26C9BC34-E42A-4F20-843A-D8CF514F34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42500"/>
          <a:stretch>
            <a:fillRect/>
          </a:stretch>
        </p:blipFill>
        <p:spPr bwMode="auto">
          <a:xfrm>
            <a:off x="5910264" y="1484313"/>
            <a:ext cx="4757737" cy="4895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07BCE3BC-4244-46D0-90FD-BFE93205C2D1}"/>
              </a:ext>
            </a:extLst>
          </p:cNvPr>
          <p:cNvSpPr>
            <a:spLocks noGrp="1" noChangeArrowheads="1"/>
          </p:cNvSpPr>
          <p:nvPr>
            <p:ph type="title"/>
          </p:nvPr>
        </p:nvSpPr>
        <p:spPr>
          <a:xfrm>
            <a:off x="1640156" y="640669"/>
            <a:ext cx="8911687" cy="1280890"/>
          </a:xfrm>
        </p:spPr>
        <p:txBody>
          <a:bodyPr>
            <a:normAutofit/>
          </a:bodyPr>
          <a:lstStyle/>
          <a:p>
            <a:r>
              <a:rPr lang="en-US" altLang="en-US" b="1">
                <a:solidFill>
                  <a:schemeClr val="tx1"/>
                </a:solidFill>
                <a:latin typeface="Times New Roman" panose="02020603050405020304" pitchFamily="18" charset="0"/>
                <a:cs typeface="Times New Roman" panose="02020603050405020304" pitchFamily="18" charset="0"/>
              </a:rPr>
              <a:t>Estructura de un gene bacteriano</a:t>
            </a:r>
          </a:p>
        </p:txBody>
      </p:sp>
      <p:grpSp>
        <p:nvGrpSpPr>
          <p:cNvPr id="23555" name="Group 3">
            <a:extLst>
              <a:ext uri="{FF2B5EF4-FFF2-40B4-BE49-F238E27FC236}">
                <a16:creationId xmlns:a16="http://schemas.microsoft.com/office/drawing/2014/main" id="{4DA4E397-43F0-4BAD-899A-C4DABE04B5C5}"/>
              </a:ext>
            </a:extLst>
          </p:cNvPr>
          <p:cNvGrpSpPr>
            <a:grpSpLocks/>
          </p:cNvGrpSpPr>
          <p:nvPr/>
        </p:nvGrpSpPr>
        <p:grpSpPr bwMode="auto">
          <a:xfrm>
            <a:off x="1828800" y="1556000"/>
            <a:ext cx="5943600" cy="228600"/>
            <a:chOff x="192" y="528"/>
            <a:chExt cx="3744" cy="144"/>
          </a:xfrm>
        </p:grpSpPr>
        <p:sp>
          <p:nvSpPr>
            <p:cNvPr id="23556" name="Line 4">
              <a:extLst>
                <a:ext uri="{FF2B5EF4-FFF2-40B4-BE49-F238E27FC236}">
                  <a16:creationId xmlns:a16="http://schemas.microsoft.com/office/drawing/2014/main" id="{0762A04B-8B86-40E5-9203-976EE00D30B9}"/>
                </a:ext>
              </a:extLst>
            </p:cNvPr>
            <p:cNvSpPr>
              <a:spLocks noChangeShapeType="1"/>
            </p:cNvSpPr>
            <p:nvPr/>
          </p:nvSpPr>
          <p:spPr bwMode="auto">
            <a:xfrm>
              <a:off x="192" y="672"/>
              <a:ext cx="374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s-MX"/>
            </a:p>
          </p:txBody>
        </p:sp>
        <p:sp>
          <p:nvSpPr>
            <p:cNvPr id="23557" name="Line 5">
              <a:extLst>
                <a:ext uri="{FF2B5EF4-FFF2-40B4-BE49-F238E27FC236}">
                  <a16:creationId xmlns:a16="http://schemas.microsoft.com/office/drawing/2014/main" id="{B59A7C93-0E4E-433F-9213-84F1768F0F72}"/>
                </a:ext>
              </a:extLst>
            </p:cNvPr>
            <p:cNvSpPr>
              <a:spLocks noChangeShapeType="1"/>
            </p:cNvSpPr>
            <p:nvPr/>
          </p:nvSpPr>
          <p:spPr bwMode="auto">
            <a:xfrm>
              <a:off x="1488" y="672"/>
              <a:ext cx="1248" cy="0"/>
            </a:xfrm>
            <a:prstGeom prst="line">
              <a:avLst/>
            </a:prstGeom>
            <a:noFill/>
            <a:ln w="76200">
              <a:solidFill>
                <a:srgbClr val="FF5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s-MX"/>
            </a:p>
          </p:txBody>
        </p:sp>
        <p:sp>
          <p:nvSpPr>
            <p:cNvPr id="23558" name="Line 6">
              <a:extLst>
                <a:ext uri="{FF2B5EF4-FFF2-40B4-BE49-F238E27FC236}">
                  <a16:creationId xmlns:a16="http://schemas.microsoft.com/office/drawing/2014/main" id="{8E310336-EE61-4D47-9D0C-D85A054C7E1A}"/>
                </a:ext>
              </a:extLst>
            </p:cNvPr>
            <p:cNvSpPr>
              <a:spLocks noChangeShapeType="1"/>
            </p:cNvSpPr>
            <p:nvPr/>
          </p:nvSpPr>
          <p:spPr bwMode="auto">
            <a:xfrm>
              <a:off x="3024" y="672"/>
              <a:ext cx="864" cy="0"/>
            </a:xfrm>
            <a:prstGeom prst="line">
              <a:avLst/>
            </a:prstGeom>
            <a:noFill/>
            <a:ln w="76200">
              <a:solidFill>
                <a:srgbClr val="FF5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s-MX"/>
            </a:p>
          </p:txBody>
        </p:sp>
        <p:sp>
          <p:nvSpPr>
            <p:cNvPr id="23559" name="Line 7">
              <a:extLst>
                <a:ext uri="{FF2B5EF4-FFF2-40B4-BE49-F238E27FC236}">
                  <a16:creationId xmlns:a16="http://schemas.microsoft.com/office/drawing/2014/main" id="{9C3479D4-7BFE-45DA-82FB-9FB536DDF797}"/>
                </a:ext>
              </a:extLst>
            </p:cNvPr>
            <p:cNvSpPr>
              <a:spLocks noChangeShapeType="1"/>
            </p:cNvSpPr>
            <p:nvPr/>
          </p:nvSpPr>
          <p:spPr bwMode="auto">
            <a:xfrm>
              <a:off x="432" y="672"/>
              <a:ext cx="144" cy="0"/>
            </a:xfrm>
            <a:prstGeom prst="line">
              <a:avLst/>
            </a:prstGeom>
            <a:noFill/>
            <a:ln w="762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s-MX"/>
            </a:p>
          </p:txBody>
        </p:sp>
        <p:sp>
          <p:nvSpPr>
            <p:cNvPr id="23560" name="Line 8">
              <a:extLst>
                <a:ext uri="{FF2B5EF4-FFF2-40B4-BE49-F238E27FC236}">
                  <a16:creationId xmlns:a16="http://schemas.microsoft.com/office/drawing/2014/main" id="{77C3E44A-A166-4CBC-AD46-149F8565935C}"/>
                </a:ext>
              </a:extLst>
            </p:cNvPr>
            <p:cNvSpPr>
              <a:spLocks noChangeShapeType="1"/>
            </p:cNvSpPr>
            <p:nvPr/>
          </p:nvSpPr>
          <p:spPr bwMode="auto">
            <a:xfrm>
              <a:off x="624" y="672"/>
              <a:ext cx="144" cy="0"/>
            </a:xfrm>
            <a:prstGeom prst="line">
              <a:avLst/>
            </a:prstGeom>
            <a:noFill/>
            <a:ln w="762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s-MX"/>
            </a:p>
          </p:txBody>
        </p:sp>
        <p:sp>
          <p:nvSpPr>
            <p:cNvPr id="23561" name="Line 9">
              <a:extLst>
                <a:ext uri="{FF2B5EF4-FFF2-40B4-BE49-F238E27FC236}">
                  <a16:creationId xmlns:a16="http://schemas.microsoft.com/office/drawing/2014/main" id="{6E9AB076-5414-4535-8132-74E9E323EAB4}"/>
                </a:ext>
              </a:extLst>
            </p:cNvPr>
            <p:cNvSpPr>
              <a:spLocks noChangeShapeType="1"/>
            </p:cNvSpPr>
            <p:nvPr/>
          </p:nvSpPr>
          <p:spPr bwMode="auto">
            <a:xfrm>
              <a:off x="240" y="672"/>
              <a:ext cx="144" cy="0"/>
            </a:xfrm>
            <a:prstGeom prst="line">
              <a:avLst/>
            </a:prstGeom>
            <a:noFill/>
            <a:ln w="762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s-MX"/>
            </a:p>
          </p:txBody>
        </p:sp>
        <p:sp>
          <p:nvSpPr>
            <p:cNvPr id="23562" name="Line 10">
              <a:extLst>
                <a:ext uri="{FF2B5EF4-FFF2-40B4-BE49-F238E27FC236}">
                  <a16:creationId xmlns:a16="http://schemas.microsoft.com/office/drawing/2014/main" id="{ECBBAC7D-D9B9-409D-9495-90BE56E496C1}"/>
                </a:ext>
              </a:extLst>
            </p:cNvPr>
            <p:cNvSpPr>
              <a:spLocks noChangeShapeType="1"/>
            </p:cNvSpPr>
            <p:nvPr/>
          </p:nvSpPr>
          <p:spPr bwMode="auto">
            <a:xfrm>
              <a:off x="960" y="528"/>
              <a:ext cx="2976" cy="0"/>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s-MX"/>
            </a:p>
          </p:txBody>
        </p:sp>
      </p:grpSp>
      <p:sp>
        <p:nvSpPr>
          <p:cNvPr id="23563" name="Text Box 11">
            <a:extLst>
              <a:ext uri="{FF2B5EF4-FFF2-40B4-BE49-F238E27FC236}">
                <a16:creationId xmlns:a16="http://schemas.microsoft.com/office/drawing/2014/main" id="{E8A0816A-89D8-4F8C-80A1-79EFC93D8C09}"/>
              </a:ext>
            </a:extLst>
          </p:cNvPr>
          <p:cNvSpPr txBox="1">
            <a:spLocks noChangeArrowheads="1"/>
          </p:cNvSpPr>
          <p:nvPr/>
        </p:nvSpPr>
        <p:spPr bwMode="auto">
          <a:xfrm>
            <a:off x="4727575" y="6364537"/>
            <a:ext cx="6096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69938" indent="-192088">
              <a:defRPr>
                <a:solidFill>
                  <a:schemeClr val="tx1"/>
                </a:solidFill>
                <a:latin typeface="Arial" panose="020B0604020202020204" pitchFamily="34" charset="0"/>
              </a:defRPr>
            </a:lvl2pPr>
            <a:lvl3pPr marL="960438">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eaLnBrk="0" hangingPunct="0">
              <a:spcBef>
                <a:spcPct val="50000"/>
              </a:spcBef>
              <a:buFontTx/>
              <a:buChar char="•"/>
            </a:pPr>
            <a:r>
              <a:rPr lang="en-US" altLang="en-US" sz="1600">
                <a:latin typeface="Verdana" panose="020B0604030504040204" pitchFamily="34" charset="0"/>
              </a:rPr>
              <a:t>Terminación</a:t>
            </a:r>
          </a:p>
        </p:txBody>
      </p:sp>
      <p:sp>
        <p:nvSpPr>
          <p:cNvPr id="23564" name="Text Box 12">
            <a:extLst>
              <a:ext uri="{FF2B5EF4-FFF2-40B4-BE49-F238E27FC236}">
                <a16:creationId xmlns:a16="http://schemas.microsoft.com/office/drawing/2014/main" id="{D8098AFD-A861-4D22-AD40-183F587A1CDC}"/>
              </a:ext>
            </a:extLst>
          </p:cNvPr>
          <p:cNvSpPr txBox="1">
            <a:spLocks noChangeArrowheads="1"/>
          </p:cNvSpPr>
          <p:nvPr/>
        </p:nvSpPr>
        <p:spPr bwMode="auto">
          <a:xfrm>
            <a:off x="4727575" y="2679950"/>
            <a:ext cx="14684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buFontTx/>
              <a:buChar char="•"/>
            </a:pPr>
            <a:r>
              <a:rPr lang="en-US" altLang="en-US" sz="1600"/>
              <a:t>Promotores</a:t>
            </a:r>
            <a:endParaRPr lang="en-US" altLang="en-US" sz="2400">
              <a:latin typeface="Times" panose="02020603050405020304" pitchFamily="18" charset="0"/>
            </a:endParaRPr>
          </a:p>
        </p:txBody>
      </p:sp>
      <p:sp>
        <p:nvSpPr>
          <p:cNvPr id="23565" name="Text Box 13">
            <a:extLst>
              <a:ext uri="{FF2B5EF4-FFF2-40B4-BE49-F238E27FC236}">
                <a16:creationId xmlns:a16="http://schemas.microsoft.com/office/drawing/2014/main" id="{96D64C03-6836-43B1-A207-FEEF1F1EE389}"/>
              </a:ext>
            </a:extLst>
          </p:cNvPr>
          <p:cNvSpPr txBox="1">
            <a:spLocks noChangeArrowheads="1"/>
          </p:cNvSpPr>
          <p:nvPr/>
        </p:nvSpPr>
        <p:spPr bwMode="auto">
          <a:xfrm>
            <a:off x="4727575" y="4946900"/>
            <a:ext cx="37671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buFontTx/>
              <a:buChar char="•"/>
            </a:pPr>
            <a:r>
              <a:rPr lang="en-US" altLang="en-US" sz="1600"/>
              <a:t> uno o mas Open Reading Frames</a:t>
            </a:r>
            <a:endParaRPr lang="en-US" altLang="en-US" sz="2400">
              <a:latin typeface="Times" panose="02020603050405020304" pitchFamily="18" charset="0"/>
            </a:endParaRPr>
          </a:p>
        </p:txBody>
      </p:sp>
      <p:sp>
        <p:nvSpPr>
          <p:cNvPr id="23566" name="Text Box 14">
            <a:extLst>
              <a:ext uri="{FF2B5EF4-FFF2-40B4-BE49-F238E27FC236}">
                <a16:creationId xmlns:a16="http://schemas.microsoft.com/office/drawing/2014/main" id="{DE2FC50C-5EF3-4817-A843-B2F7B2AA228B}"/>
              </a:ext>
            </a:extLst>
          </p:cNvPr>
          <p:cNvSpPr txBox="1">
            <a:spLocks noChangeArrowheads="1"/>
          </p:cNvSpPr>
          <p:nvPr/>
        </p:nvSpPr>
        <p:spPr bwMode="auto">
          <a:xfrm>
            <a:off x="4727576" y="2325937"/>
            <a:ext cx="43592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buFontTx/>
              <a:buChar char="•"/>
            </a:pPr>
            <a:r>
              <a:rPr lang="en-US" altLang="en-US" sz="1600"/>
              <a:t>Transcription factor binding site.</a:t>
            </a:r>
            <a:endParaRPr lang="en-US" altLang="en-US" sz="2400">
              <a:latin typeface="Times" panose="02020603050405020304" pitchFamily="18" charset="0"/>
            </a:endParaRPr>
          </a:p>
        </p:txBody>
      </p:sp>
      <p:sp>
        <p:nvSpPr>
          <p:cNvPr id="23567" name="Text Box 15">
            <a:extLst>
              <a:ext uri="{FF2B5EF4-FFF2-40B4-BE49-F238E27FC236}">
                <a16:creationId xmlns:a16="http://schemas.microsoft.com/office/drawing/2014/main" id="{8C6F89A8-44FD-465A-8A49-DA9BAA7B492A}"/>
              </a:ext>
            </a:extLst>
          </p:cNvPr>
          <p:cNvSpPr txBox="1">
            <a:spLocks noChangeArrowheads="1"/>
          </p:cNvSpPr>
          <p:nvPr/>
        </p:nvSpPr>
        <p:spPr bwMode="auto">
          <a:xfrm>
            <a:off x="5413376" y="3033962"/>
            <a:ext cx="386195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buFontTx/>
              <a:buChar char="•"/>
            </a:pPr>
            <a:r>
              <a:rPr lang="en-US" altLang="en-US" sz="1600"/>
              <a:t>35 seq (T</a:t>
            </a:r>
            <a:r>
              <a:rPr lang="en-US" altLang="en-US" sz="800"/>
              <a:t>82</a:t>
            </a:r>
            <a:r>
              <a:rPr lang="en-US" altLang="en-US" sz="1600"/>
              <a:t>T</a:t>
            </a:r>
            <a:r>
              <a:rPr lang="en-US" altLang="en-US" sz="800"/>
              <a:t>84</a:t>
            </a:r>
            <a:r>
              <a:rPr lang="en-US" altLang="en-US" sz="1600"/>
              <a:t>G</a:t>
            </a:r>
            <a:r>
              <a:rPr lang="en-US" altLang="en-US" sz="800"/>
              <a:t>78</a:t>
            </a:r>
            <a:r>
              <a:rPr lang="en-US" altLang="en-US" sz="1600"/>
              <a:t>A</a:t>
            </a:r>
            <a:r>
              <a:rPr lang="en-US" altLang="en-US" sz="800"/>
              <a:t>65</a:t>
            </a:r>
            <a:r>
              <a:rPr lang="en-US" altLang="en-US" sz="1600"/>
              <a:t>C</a:t>
            </a:r>
            <a:r>
              <a:rPr lang="en-US" altLang="en-US" sz="800"/>
              <a:t>54</a:t>
            </a:r>
            <a:r>
              <a:rPr lang="en-US" altLang="en-US" sz="1600"/>
              <a:t>A</a:t>
            </a:r>
            <a:r>
              <a:rPr lang="en-US" altLang="en-US" sz="800"/>
              <a:t>45</a:t>
            </a:r>
            <a:r>
              <a:rPr lang="en-US" altLang="en-US" sz="1600"/>
              <a:t>) 15-20 bases</a:t>
            </a:r>
            <a:endParaRPr lang="en-US" altLang="en-US" sz="2400">
              <a:latin typeface="Times" panose="02020603050405020304" pitchFamily="18" charset="0"/>
            </a:endParaRPr>
          </a:p>
        </p:txBody>
      </p:sp>
      <p:sp>
        <p:nvSpPr>
          <p:cNvPr id="23568" name="Text Box 16">
            <a:extLst>
              <a:ext uri="{FF2B5EF4-FFF2-40B4-BE49-F238E27FC236}">
                <a16:creationId xmlns:a16="http://schemas.microsoft.com/office/drawing/2014/main" id="{AE9AB690-2BEF-4331-B66B-AB0D0A7DAAAB}"/>
              </a:ext>
            </a:extLst>
          </p:cNvPr>
          <p:cNvSpPr txBox="1">
            <a:spLocks noChangeArrowheads="1"/>
          </p:cNvSpPr>
          <p:nvPr/>
        </p:nvSpPr>
        <p:spPr bwMode="auto">
          <a:xfrm>
            <a:off x="5413375" y="3387975"/>
            <a:ext cx="352853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buFontTx/>
              <a:buChar char="•"/>
            </a:pPr>
            <a:r>
              <a:rPr lang="en-US" altLang="en-US" sz="1600"/>
              <a:t>10 seq (T</a:t>
            </a:r>
            <a:r>
              <a:rPr lang="en-US" altLang="en-US" sz="800"/>
              <a:t>80</a:t>
            </a:r>
            <a:r>
              <a:rPr lang="en-US" altLang="en-US" sz="1600"/>
              <a:t>A</a:t>
            </a:r>
            <a:r>
              <a:rPr lang="en-US" altLang="en-US" sz="800"/>
              <a:t>95</a:t>
            </a:r>
            <a:r>
              <a:rPr lang="en-US" altLang="en-US" sz="1600"/>
              <a:t>T</a:t>
            </a:r>
            <a:r>
              <a:rPr lang="en-US" altLang="en-US" sz="800"/>
              <a:t>45</a:t>
            </a:r>
            <a:r>
              <a:rPr lang="en-US" altLang="en-US" sz="1600"/>
              <a:t>A</a:t>
            </a:r>
            <a:r>
              <a:rPr lang="en-US" altLang="en-US" sz="800"/>
              <a:t>60</a:t>
            </a:r>
            <a:r>
              <a:rPr lang="en-US" altLang="en-US" sz="1600"/>
              <a:t>A</a:t>
            </a:r>
            <a:r>
              <a:rPr lang="en-US" altLang="en-US" sz="800"/>
              <a:t>50</a:t>
            </a:r>
            <a:r>
              <a:rPr lang="en-US" altLang="en-US" sz="1600"/>
              <a:t>T</a:t>
            </a:r>
            <a:r>
              <a:rPr lang="en-US" altLang="en-US" sz="800"/>
              <a:t>96</a:t>
            </a:r>
            <a:r>
              <a:rPr lang="en-US" altLang="en-US" sz="1600"/>
              <a:t>) 5-9 bases</a:t>
            </a:r>
            <a:endParaRPr lang="en-US" altLang="en-US" sz="2400">
              <a:latin typeface="Times" panose="02020603050405020304" pitchFamily="18" charset="0"/>
            </a:endParaRPr>
          </a:p>
        </p:txBody>
      </p:sp>
      <p:sp>
        <p:nvSpPr>
          <p:cNvPr id="23569" name="Text Box 17">
            <a:extLst>
              <a:ext uri="{FF2B5EF4-FFF2-40B4-BE49-F238E27FC236}">
                <a16:creationId xmlns:a16="http://schemas.microsoft.com/office/drawing/2014/main" id="{3A47019F-46D2-4656-9BE9-992559A6479F}"/>
              </a:ext>
            </a:extLst>
          </p:cNvPr>
          <p:cNvSpPr txBox="1">
            <a:spLocks noChangeArrowheads="1"/>
          </p:cNvSpPr>
          <p:nvPr/>
        </p:nvSpPr>
        <p:spPr bwMode="auto">
          <a:xfrm>
            <a:off x="4727575" y="3754688"/>
            <a:ext cx="5538788"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buFontTx/>
              <a:buChar char="•"/>
            </a:pPr>
            <a:r>
              <a:rPr lang="en-US" altLang="en-US" sz="1600"/>
              <a:t>Inicio de la transcripción : partida de la iniciación: Purina</a:t>
            </a:r>
            <a:r>
              <a:rPr lang="en-US" altLang="en-US" sz="800"/>
              <a:t> </a:t>
            </a:r>
            <a:r>
              <a:rPr lang="en-US" altLang="en-US" sz="1600"/>
              <a:t>(a veces es solo la “A” en CAT)</a:t>
            </a:r>
            <a:endParaRPr lang="en-US" altLang="en-US" sz="2400">
              <a:latin typeface="Times" panose="02020603050405020304" pitchFamily="18" charset="0"/>
            </a:endParaRPr>
          </a:p>
        </p:txBody>
      </p:sp>
      <p:sp>
        <p:nvSpPr>
          <p:cNvPr id="23570" name="Text Box 18">
            <a:extLst>
              <a:ext uri="{FF2B5EF4-FFF2-40B4-BE49-F238E27FC236}">
                <a16:creationId xmlns:a16="http://schemas.microsoft.com/office/drawing/2014/main" id="{D735726A-6434-4DD2-AA89-3C3D622DA79C}"/>
              </a:ext>
            </a:extLst>
          </p:cNvPr>
          <p:cNvSpPr txBox="1">
            <a:spLocks noChangeArrowheads="1"/>
          </p:cNvSpPr>
          <p:nvPr/>
        </p:nvSpPr>
        <p:spPr bwMode="auto">
          <a:xfrm>
            <a:off x="4727575" y="4345238"/>
            <a:ext cx="5538788"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50000"/>
              </a:spcBef>
              <a:buFontTx/>
              <a:buChar char="•"/>
            </a:pPr>
            <a:r>
              <a:rPr lang="en-US" altLang="en-US" sz="1600"/>
              <a:t>Sitio de unión a la traducción (shine-dalgarno) 10 bp rio arriba de AUG (AGGAGG)</a:t>
            </a:r>
            <a:endParaRPr lang="en-US" altLang="en-US" sz="2400">
              <a:latin typeface="Times" panose="02020603050405020304" pitchFamily="18" charset="0"/>
            </a:endParaRPr>
          </a:p>
        </p:txBody>
      </p:sp>
      <p:sp>
        <p:nvSpPr>
          <p:cNvPr id="23571" name="Text Box 19">
            <a:extLst>
              <a:ext uri="{FF2B5EF4-FFF2-40B4-BE49-F238E27FC236}">
                <a16:creationId xmlns:a16="http://schemas.microsoft.com/office/drawing/2014/main" id="{0CE95FEA-E6EB-4D4B-AFB2-B7EC14EF2DD8}"/>
              </a:ext>
            </a:extLst>
          </p:cNvPr>
          <p:cNvSpPr txBox="1">
            <a:spLocks noChangeArrowheads="1"/>
          </p:cNvSpPr>
          <p:nvPr/>
        </p:nvSpPr>
        <p:spPr bwMode="auto">
          <a:xfrm>
            <a:off x="5413375" y="5300912"/>
            <a:ext cx="48895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buFontTx/>
              <a:buChar char="•"/>
            </a:pPr>
            <a:r>
              <a:rPr lang="en-US" altLang="en-US" sz="1600"/>
              <a:t>start-codon (a menos que la seq sea parcial)</a:t>
            </a:r>
            <a:endParaRPr lang="en-US" altLang="en-US" sz="2400">
              <a:latin typeface="Times" panose="02020603050405020304" pitchFamily="18" charset="0"/>
            </a:endParaRPr>
          </a:p>
        </p:txBody>
      </p:sp>
      <p:sp>
        <p:nvSpPr>
          <p:cNvPr id="23572" name="Text Box 20">
            <a:extLst>
              <a:ext uri="{FF2B5EF4-FFF2-40B4-BE49-F238E27FC236}">
                <a16:creationId xmlns:a16="http://schemas.microsoft.com/office/drawing/2014/main" id="{A9EB89C1-9E19-42EC-937F-450C886A470B}"/>
              </a:ext>
            </a:extLst>
          </p:cNvPr>
          <p:cNvSpPr txBox="1">
            <a:spLocks noChangeArrowheads="1"/>
          </p:cNvSpPr>
          <p:nvPr/>
        </p:nvSpPr>
        <p:spPr bwMode="auto">
          <a:xfrm>
            <a:off x="5413375" y="5654925"/>
            <a:ext cx="53403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buFontTx/>
              <a:buChar char="•"/>
            </a:pPr>
            <a:r>
              <a:rPr lang="en-US" altLang="en-US" sz="1600"/>
              <a:t>Hasta el siguiente codon stop en el mismo marco</a:t>
            </a:r>
          </a:p>
        </p:txBody>
      </p:sp>
      <p:sp>
        <p:nvSpPr>
          <p:cNvPr id="23573" name="Text Box 21">
            <a:extLst>
              <a:ext uri="{FF2B5EF4-FFF2-40B4-BE49-F238E27FC236}">
                <a16:creationId xmlns:a16="http://schemas.microsoft.com/office/drawing/2014/main" id="{AABD154D-7CAC-4225-8E12-DCFA908524D7}"/>
              </a:ext>
            </a:extLst>
          </p:cNvPr>
          <p:cNvSpPr txBox="1">
            <a:spLocks noChangeArrowheads="1"/>
          </p:cNvSpPr>
          <p:nvPr/>
        </p:nvSpPr>
        <p:spPr bwMode="auto">
          <a:xfrm>
            <a:off x="5413375" y="6008937"/>
            <a:ext cx="4343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buFontTx/>
              <a:buChar char="•"/>
            </a:pPr>
            <a:r>
              <a:rPr lang="en-US" altLang="en-US" sz="1600"/>
              <a:t>Separados por regiones intercistronicas</a:t>
            </a:r>
            <a:endParaRPr lang="en-US" altLang="en-US" sz="2400">
              <a:latin typeface="Times" panose="02020603050405020304" pitchFamily="18" charset="0"/>
            </a:endParaRPr>
          </a:p>
        </p:txBody>
      </p:sp>
      <p:sp>
        <p:nvSpPr>
          <p:cNvPr id="23574" name="AutoShape 22">
            <a:extLst>
              <a:ext uri="{FF2B5EF4-FFF2-40B4-BE49-F238E27FC236}">
                <a16:creationId xmlns:a16="http://schemas.microsoft.com/office/drawing/2014/main" id="{1DFEC5B2-2E38-46E3-91D4-AD1BCF2D272A}"/>
              </a:ext>
            </a:extLst>
          </p:cNvPr>
          <p:cNvSpPr>
            <a:spLocks noChangeArrowheads="1"/>
          </p:cNvSpPr>
          <p:nvPr/>
        </p:nvSpPr>
        <p:spPr bwMode="auto">
          <a:xfrm>
            <a:off x="1943100" y="1860800"/>
            <a:ext cx="152400" cy="304800"/>
          </a:xfrm>
          <a:prstGeom prst="upArrow">
            <a:avLst>
              <a:gd name="adj1" fmla="val 50000"/>
              <a:gd name="adj2" fmla="val 50000"/>
            </a:avLst>
          </a:prstGeom>
          <a:solidFill>
            <a:srgbClr val="FA4E1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23575" name="AutoShape 23">
            <a:extLst>
              <a:ext uri="{FF2B5EF4-FFF2-40B4-BE49-F238E27FC236}">
                <a16:creationId xmlns:a16="http://schemas.microsoft.com/office/drawing/2014/main" id="{691E588E-9689-4648-B88B-EE20C4A897C6}"/>
              </a:ext>
            </a:extLst>
          </p:cNvPr>
          <p:cNvSpPr>
            <a:spLocks noChangeArrowheads="1"/>
          </p:cNvSpPr>
          <p:nvPr/>
        </p:nvSpPr>
        <p:spPr bwMode="auto">
          <a:xfrm>
            <a:off x="2247900" y="1860800"/>
            <a:ext cx="152400" cy="304800"/>
          </a:xfrm>
          <a:prstGeom prst="upArrow">
            <a:avLst>
              <a:gd name="adj1" fmla="val 50000"/>
              <a:gd name="adj2" fmla="val 50000"/>
            </a:avLst>
          </a:prstGeom>
          <a:solidFill>
            <a:srgbClr val="FA4E1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23576" name="AutoShape 24">
            <a:extLst>
              <a:ext uri="{FF2B5EF4-FFF2-40B4-BE49-F238E27FC236}">
                <a16:creationId xmlns:a16="http://schemas.microsoft.com/office/drawing/2014/main" id="{26B6331F-6B36-448C-9C6A-68B307329983}"/>
              </a:ext>
            </a:extLst>
          </p:cNvPr>
          <p:cNvSpPr>
            <a:spLocks noChangeArrowheads="1"/>
          </p:cNvSpPr>
          <p:nvPr/>
        </p:nvSpPr>
        <p:spPr bwMode="auto">
          <a:xfrm>
            <a:off x="2552700" y="1860800"/>
            <a:ext cx="152400" cy="304800"/>
          </a:xfrm>
          <a:prstGeom prst="upArrow">
            <a:avLst>
              <a:gd name="adj1" fmla="val 50000"/>
              <a:gd name="adj2" fmla="val 50000"/>
            </a:avLst>
          </a:prstGeom>
          <a:solidFill>
            <a:srgbClr val="FA4E1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23577" name="AutoShape 25">
            <a:extLst>
              <a:ext uri="{FF2B5EF4-FFF2-40B4-BE49-F238E27FC236}">
                <a16:creationId xmlns:a16="http://schemas.microsoft.com/office/drawing/2014/main" id="{7B0FD587-D03F-443F-A427-23281A3AF774}"/>
              </a:ext>
            </a:extLst>
          </p:cNvPr>
          <p:cNvSpPr>
            <a:spLocks noChangeArrowheads="1"/>
          </p:cNvSpPr>
          <p:nvPr/>
        </p:nvSpPr>
        <p:spPr bwMode="auto">
          <a:xfrm>
            <a:off x="2971800" y="1860800"/>
            <a:ext cx="152400" cy="304800"/>
          </a:xfrm>
          <a:prstGeom prst="upArrow">
            <a:avLst>
              <a:gd name="adj1" fmla="val 50000"/>
              <a:gd name="adj2" fmla="val 50000"/>
            </a:avLst>
          </a:prstGeom>
          <a:solidFill>
            <a:srgbClr val="3333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23578" name="AutoShape 26">
            <a:extLst>
              <a:ext uri="{FF2B5EF4-FFF2-40B4-BE49-F238E27FC236}">
                <a16:creationId xmlns:a16="http://schemas.microsoft.com/office/drawing/2014/main" id="{E19BC7E4-A146-4525-AA4C-EBFD99DB523C}"/>
              </a:ext>
            </a:extLst>
          </p:cNvPr>
          <p:cNvSpPr>
            <a:spLocks noChangeArrowheads="1"/>
          </p:cNvSpPr>
          <p:nvPr/>
        </p:nvSpPr>
        <p:spPr bwMode="auto">
          <a:xfrm>
            <a:off x="3429000" y="1860800"/>
            <a:ext cx="152400" cy="304800"/>
          </a:xfrm>
          <a:prstGeom prst="upArrow">
            <a:avLst>
              <a:gd name="adj1" fmla="val 50000"/>
              <a:gd name="adj2" fmla="val 50000"/>
            </a:avLst>
          </a:prstGeom>
          <a:solidFill>
            <a:srgbClr val="99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23579" name="AutoShape 27">
            <a:extLst>
              <a:ext uri="{FF2B5EF4-FFF2-40B4-BE49-F238E27FC236}">
                <a16:creationId xmlns:a16="http://schemas.microsoft.com/office/drawing/2014/main" id="{209937D7-B404-4B50-AC3A-B9A95168A804}"/>
              </a:ext>
            </a:extLst>
          </p:cNvPr>
          <p:cNvSpPr>
            <a:spLocks noChangeArrowheads="1"/>
          </p:cNvSpPr>
          <p:nvPr/>
        </p:nvSpPr>
        <p:spPr bwMode="auto">
          <a:xfrm>
            <a:off x="3810000" y="1860800"/>
            <a:ext cx="152400" cy="304800"/>
          </a:xfrm>
          <a:prstGeom prst="upArrow">
            <a:avLst>
              <a:gd name="adj1" fmla="val 50000"/>
              <a:gd name="adj2" fmla="val 50000"/>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23580" name="AutoShape 28">
            <a:extLst>
              <a:ext uri="{FF2B5EF4-FFF2-40B4-BE49-F238E27FC236}">
                <a16:creationId xmlns:a16="http://schemas.microsoft.com/office/drawing/2014/main" id="{F43E31A9-515D-464D-9499-26627E330619}"/>
              </a:ext>
            </a:extLst>
          </p:cNvPr>
          <p:cNvSpPr>
            <a:spLocks noChangeArrowheads="1"/>
          </p:cNvSpPr>
          <p:nvPr/>
        </p:nvSpPr>
        <p:spPr bwMode="auto">
          <a:xfrm>
            <a:off x="5715000" y="1860800"/>
            <a:ext cx="152400" cy="304800"/>
          </a:xfrm>
          <a:prstGeom prst="upArrow">
            <a:avLst>
              <a:gd name="adj1" fmla="val 50000"/>
              <a:gd name="adj2" fmla="val 50000"/>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23581" name="AutoShape 29">
            <a:extLst>
              <a:ext uri="{FF2B5EF4-FFF2-40B4-BE49-F238E27FC236}">
                <a16:creationId xmlns:a16="http://schemas.microsoft.com/office/drawing/2014/main" id="{21F8F699-34C2-4797-B09A-5349436A0F58}"/>
              </a:ext>
            </a:extLst>
          </p:cNvPr>
          <p:cNvSpPr>
            <a:spLocks noChangeArrowheads="1"/>
          </p:cNvSpPr>
          <p:nvPr/>
        </p:nvSpPr>
        <p:spPr bwMode="auto">
          <a:xfrm>
            <a:off x="6019800" y="1860800"/>
            <a:ext cx="152400" cy="304800"/>
          </a:xfrm>
          <a:prstGeom prst="upArrow">
            <a:avLst>
              <a:gd name="adj1" fmla="val 50000"/>
              <a:gd name="adj2" fmla="val 50000"/>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pic>
        <p:nvPicPr>
          <p:cNvPr id="4" name="Imagen 3">
            <a:extLst>
              <a:ext uri="{FF2B5EF4-FFF2-40B4-BE49-F238E27FC236}">
                <a16:creationId xmlns:a16="http://schemas.microsoft.com/office/drawing/2014/main" id="{0AB4D53A-041A-469C-8C2C-D94778750728}"/>
              </a:ext>
            </a:extLst>
          </p:cNvPr>
          <p:cNvPicPr>
            <a:picLocks noChangeAspect="1"/>
          </p:cNvPicPr>
          <p:nvPr/>
        </p:nvPicPr>
        <p:blipFill>
          <a:blip r:embed="rId2"/>
          <a:stretch>
            <a:fillRect/>
          </a:stretch>
        </p:blipFill>
        <p:spPr>
          <a:xfrm>
            <a:off x="12304443" y="1629024"/>
            <a:ext cx="6753225" cy="2809875"/>
          </a:xfrm>
          <a:prstGeom prst="rect">
            <a:avLst/>
          </a:prstGeom>
        </p:spPr>
      </p:pic>
      <p:sp>
        <p:nvSpPr>
          <p:cNvPr id="3" name="Rectángulo 2">
            <a:extLst>
              <a:ext uri="{FF2B5EF4-FFF2-40B4-BE49-F238E27FC236}">
                <a16:creationId xmlns:a16="http://schemas.microsoft.com/office/drawing/2014/main" id="{9E0152A6-6BF9-4EE5-A793-BC4CB4EE950B}"/>
              </a:ext>
            </a:extLst>
          </p:cNvPr>
          <p:cNvSpPr/>
          <p:nvPr/>
        </p:nvSpPr>
        <p:spPr>
          <a:xfrm>
            <a:off x="12192000" y="1279001"/>
            <a:ext cx="6096000" cy="276999"/>
          </a:xfrm>
          <a:prstGeom prst="rect">
            <a:avLst/>
          </a:prstGeom>
        </p:spPr>
        <p:txBody>
          <a:bodyPr>
            <a:spAutoFit/>
          </a:bodyPr>
          <a:lstStyle/>
          <a:p>
            <a:r>
              <a:rPr lang="es-MX" sz="1200"/>
              <a:t>http://compgenomics2018.biosci.gatech.edu/Team_I_Gene_Prediction_Group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566"/>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0"/>
                                  </p:stCondLst>
                                  <p:childTnLst>
                                    <p:set>
                                      <p:cBhvr>
                                        <p:cTn id="9" dur="1" fill="hold">
                                          <p:stCondLst>
                                            <p:cond delay="499"/>
                                          </p:stCondLst>
                                        </p:cTn>
                                        <p:tgtEl>
                                          <p:spTgt spid="23574"/>
                                        </p:tgtEl>
                                        <p:attrNameLst>
                                          <p:attrName>style.visibility</p:attrName>
                                        </p:attrNameLst>
                                      </p:cBhvr>
                                      <p:to>
                                        <p:strVal val="visible"/>
                                      </p:to>
                                    </p:set>
                                  </p:childTnLst>
                                  <p:subTnLst>
                                    <p:set>
                                      <p:cBhvr override="childStyle">
                                        <p:cTn dur="1" fill="hold" display="0" masterRel="nextClick" afterEffect="1"/>
                                        <p:tgtEl>
                                          <p:spTgt spid="23574"/>
                                        </p:tgtEl>
                                        <p:attrNameLst>
                                          <p:attrName>style.visibility</p:attrName>
                                        </p:attrNameLst>
                                      </p:cBhvr>
                                      <p:to>
                                        <p:strVal val="hidden"/>
                                      </p:to>
                                    </p:set>
                                  </p:sub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23564"/>
                                        </p:tgtEl>
                                        <p:attrNameLst>
                                          <p:attrName>style.visibility</p:attrName>
                                        </p:attrNameLst>
                                      </p:cBhvr>
                                      <p:to>
                                        <p:strVal val="visible"/>
                                      </p:to>
                                    </p:set>
                                  </p:childTnLst>
                                </p:cTn>
                              </p:par>
                            </p:childTnLst>
                          </p:cTn>
                        </p:par>
                        <p:par>
                          <p:cTn id="14" fill="hold" nodeType="afterGroup">
                            <p:stCondLst>
                              <p:cond delay="500"/>
                            </p:stCondLst>
                            <p:childTnLst>
                              <p:par>
                                <p:cTn id="15" presetID="1" presetClass="entr" presetSubtype="0" fill="hold" grpId="0" nodeType="afterEffect">
                                  <p:stCondLst>
                                    <p:cond delay="0"/>
                                  </p:stCondLst>
                                  <p:childTnLst>
                                    <p:set>
                                      <p:cBhvr>
                                        <p:cTn id="16" dur="1" fill="hold">
                                          <p:stCondLst>
                                            <p:cond delay="499"/>
                                          </p:stCondLst>
                                        </p:cTn>
                                        <p:tgtEl>
                                          <p:spTgt spid="23567"/>
                                        </p:tgtEl>
                                        <p:attrNameLst>
                                          <p:attrName>style.visibility</p:attrName>
                                        </p:attrNameLst>
                                      </p:cBhvr>
                                      <p:to>
                                        <p:strVal val="visible"/>
                                      </p:to>
                                    </p:set>
                                  </p:childTnLst>
                                </p:cTn>
                              </p:par>
                            </p:childTnLst>
                          </p:cTn>
                        </p:par>
                        <p:par>
                          <p:cTn id="17" fill="hold" nodeType="afterGroup">
                            <p:stCondLst>
                              <p:cond delay="1000"/>
                            </p:stCondLst>
                            <p:childTnLst>
                              <p:par>
                                <p:cTn id="18" presetID="1" presetClass="entr" presetSubtype="0" fill="hold" nodeType="afterEffect">
                                  <p:stCondLst>
                                    <p:cond delay="0"/>
                                  </p:stCondLst>
                                  <p:childTnLst>
                                    <p:set>
                                      <p:cBhvr>
                                        <p:cTn id="19" dur="1" fill="hold">
                                          <p:stCondLst>
                                            <p:cond delay="499"/>
                                          </p:stCondLst>
                                        </p:cTn>
                                        <p:tgtEl>
                                          <p:spTgt spid="23575"/>
                                        </p:tgtEl>
                                        <p:attrNameLst>
                                          <p:attrName>style.visibility</p:attrName>
                                        </p:attrNameLst>
                                      </p:cBhvr>
                                      <p:to>
                                        <p:strVal val="visible"/>
                                      </p:to>
                                    </p:set>
                                  </p:childTnLst>
                                  <p:subTnLst>
                                    <p:set>
                                      <p:cBhvr override="childStyle">
                                        <p:cTn dur="1" fill="hold" display="0" masterRel="nextClick" afterEffect="1"/>
                                        <p:tgtEl>
                                          <p:spTgt spid="23575"/>
                                        </p:tgtEl>
                                        <p:attrNameLst>
                                          <p:attrName>style.visibility</p:attrName>
                                        </p:attrNameLst>
                                      </p:cBhvr>
                                      <p:to>
                                        <p:strVal val="hidden"/>
                                      </p:to>
                                    </p:set>
                                  </p:sub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23568"/>
                                        </p:tgtEl>
                                        <p:attrNameLst>
                                          <p:attrName>style.visibility</p:attrName>
                                        </p:attrNameLst>
                                      </p:cBhvr>
                                      <p:to>
                                        <p:strVal val="visible"/>
                                      </p:to>
                                    </p:set>
                                  </p:childTnLst>
                                </p:cTn>
                              </p:par>
                            </p:childTnLst>
                          </p:cTn>
                        </p:par>
                        <p:par>
                          <p:cTn id="24" fill="hold" nodeType="afterGroup">
                            <p:stCondLst>
                              <p:cond delay="500"/>
                            </p:stCondLst>
                            <p:childTnLst>
                              <p:par>
                                <p:cTn id="25" presetID="1" presetClass="entr" presetSubtype="0" fill="hold" nodeType="afterEffect">
                                  <p:stCondLst>
                                    <p:cond delay="0"/>
                                  </p:stCondLst>
                                  <p:childTnLst>
                                    <p:set>
                                      <p:cBhvr>
                                        <p:cTn id="26" dur="1" fill="hold">
                                          <p:stCondLst>
                                            <p:cond delay="499"/>
                                          </p:stCondLst>
                                        </p:cTn>
                                        <p:tgtEl>
                                          <p:spTgt spid="23576"/>
                                        </p:tgtEl>
                                        <p:attrNameLst>
                                          <p:attrName>style.visibility</p:attrName>
                                        </p:attrNameLst>
                                      </p:cBhvr>
                                      <p:to>
                                        <p:strVal val="visible"/>
                                      </p:to>
                                    </p:set>
                                  </p:childTnLst>
                                  <p:subTnLst>
                                    <p:set>
                                      <p:cBhvr override="childStyle">
                                        <p:cTn dur="1" fill="hold" display="0" masterRel="nextClick" afterEffect="1"/>
                                        <p:tgtEl>
                                          <p:spTgt spid="23576"/>
                                        </p:tgtEl>
                                        <p:attrNameLst>
                                          <p:attrName>style.visibility</p:attrName>
                                        </p:attrNameLst>
                                      </p:cBhvr>
                                      <p:to>
                                        <p:strVal val="hidden"/>
                                      </p:to>
                                    </p:set>
                                  </p:sub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3569"/>
                                        </p:tgtEl>
                                        <p:attrNameLst>
                                          <p:attrName>style.visibility</p:attrName>
                                        </p:attrNameLst>
                                      </p:cBhvr>
                                      <p:to>
                                        <p:strVal val="visible"/>
                                      </p:to>
                                    </p:set>
                                  </p:childTnLst>
                                </p:cTn>
                              </p:par>
                            </p:childTnLst>
                          </p:cTn>
                        </p:par>
                        <p:par>
                          <p:cTn id="31" fill="hold" nodeType="afterGroup">
                            <p:stCondLst>
                              <p:cond delay="500"/>
                            </p:stCondLst>
                            <p:childTnLst>
                              <p:par>
                                <p:cTn id="32" presetID="1" presetClass="entr" presetSubtype="0" fill="hold" nodeType="afterEffect">
                                  <p:stCondLst>
                                    <p:cond delay="0"/>
                                  </p:stCondLst>
                                  <p:childTnLst>
                                    <p:set>
                                      <p:cBhvr>
                                        <p:cTn id="33" dur="1" fill="hold">
                                          <p:stCondLst>
                                            <p:cond delay="499"/>
                                          </p:stCondLst>
                                        </p:cTn>
                                        <p:tgtEl>
                                          <p:spTgt spid="23577"/>
                                        </p:tgtEl>
                                        <p:attrNameLst>
                                          <p:attrName>style.visibility</p:attrName>
                                        </p:attrNameLst>
                                      </p:cBhvr>
                                      <p:to>
                                        <p:strVal val="visible"/>
                                      </p:to>
                                    </p:set>
                                  </p:childTnLst>
                                  <p:subTnLst>
                                    <p:set>
                                      <p:cBhvr override="childStyle">
                                        <p:cTn dur="1" fill="hold" display="0" masterRel="nextClick" afterEffect="1"/>
                                        <p:tgtEl>
                                          <p:spTgt spid="23577"/>
                                        </p:tgtEl>
                                        <p:attrNameLst>
                                          <p:attrName>style.visibility</p:attrName>
                                        </p:attrNameLst>
                                      </p:cBhvr>
                                      <p:to>
                                        <p:strVal val="hidden"/>
                                      </p:to>
                                    </p:set>
                                  </p:sub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grpId="0" nodeType="clickEffect">
                                  <p:stCondLst>
                                    <p:cond delay="0"/>
                                  </p:stCondLst>
                                  <p:childTnLst>
                                    <p:set>
                                      <p:cBhvr>
                                        <p:cTn id="37" dur="1" fill="hold">
                                          <p:stCondLst>
                                            <p:cond delay="499"/>
                                          </p:stCondLst>
                                        </p:cTn>
                                        <p:tgtEl>
                                          <p:spTgt spid="23570"/>
                                        </p:tgtEl>
                                        <p:attrNameLst>
                                          <p:attrName>style.visibility</p:attrName>
                                        </p:attrNameLst>
                                      </p:cBhvr>
                                      <p:to>
                                        <p:strVal val="visible"/>
                                      </p:to>
                                    </p:set>
                                  </p:childTnLst>
                                </p:cTn>
                              </p:par>
                            </p:childTnLst>
                          </p:cTn>
                        </p:par>
                        <p:par>
                          <p:cTn id="38" fill="hold" nodeType="afterGroup">
                            <p:stCondLst>
                              <p:cond delay="500"/>
                            </p:stCondLst>
                            <p:childTnLst>
                              <p:par>
                                <p:cTn id="39" presetID="1" presetClass="entr" presetSubtype="0" fill="hold" nodeType="afterEffect">
                                  <p:stCondLst>
                                    <p:cond delay="0"/>
                                  </p:stCondLst>
                                  <p:childTnLst>
                                    <p:set>
                                      <p:cBhvr>
                                        <p:cTn id="40" dur="1" fill="hold">
                                          <p:stCondLst>
                                            <p:cond delay="499"/>
                                          </p:stCondLst>
                                        </p:cTn>
                                        <p:tgtEl>
                                          <p:spTgt spid="23578"/>
                                        </p:tgtEl>
                                        <p:attrNameLst>
                                          <p:attrName>style.visibility</p:attrName>
                                        </p:attrNameLst>
                                      </p:cBhvr>
                                      <p:to>
                                        <p:strVal val="visible"/>
                                      </p:to>
                                    </p:set>
                                  </p:childTnLst>
                                  <p:subTnLst>
                                    <p:set>
                                      <p:cBhvr override="childStyle">
                                        <p:cTn dur="1" fill="hold" display="0" masterRel="nextClick" afterEffect="1"/>
                                        <p:tgtEl>
                                          <p:spTgt spid="23578"/>
                                        </p:tgtEl>
                                        <p:attrNameLst>
                                          <p:attrName>style.visibility</p:attrName>
                                        </p:attrNameLst>
                                      </p:cBhvr>
                                      <p:to>
                                        <p:strVal val="hidden"/>
                                      </p:to>
                                    </p:set>
                                  </p:sub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499"/>
                                          </p:stCondLst>
                                        </p:cTn>
                                        <p:tgtEl>
                                          <p:spTgt spid="23565"/>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499"/>
                                          </p:stCondLst>
                                        </p:cTn>
                                        <p:tgtEl>
                                          <p:spTgt spid="23571"/>
                                        </p:tgtEl>
                                        <p:attrNameLst>
                                          <p:attrName>style.visibility</p:attrName>
                                        </p:attrNameLst>
                                      </p:cBhvr>
                                      <p:to>
                                        <p:strVal val="visible"/>
                                      </p:to>
                                    </p:set>
                                  </p:childTnLst>
                                </p:cTn>
                              </p:par>
                            </p:childTnLst>
                          </p:cTn>
                        </p:par>
                        <p:par>
                          <p:cTn id="49" fill="hold" nodeType="afterGroup">
                            <p:stCondLst>
                              <p:cond delay="500"/>
                            </p:stCondLst>
                            <p:childTnLst>
                              <p:par>
                                <p:cTn id="50" presetID="1" presetClass="entr" presetSubtype="0" fill="hold" nodeType="afterEffect">
                                  <p:stCondLst>
                                    <p:cond delay="0"/>
                                  </p:stCondLst>
                                  <p:childTnLst>
                                    <p:set>
                                      <p:cBhvr>
                                        <p:cTn id="51" dur="1" fill="hold">
                                          <p:stCondLst>
                                            <p:cond delay="499"/>
                                          </p:stCondLst>
                                        </p:cTn>
                                        <p:tgtEl>
                                          <p:spTgt spid="23579"/>
                                        </p:tgtEl>
                                        <p:attrNameLst>
                                          <p:attrName>style.visibility</p:attrName>
                                        </p:attrNameLst>
                                      </p:cBhvr>
                                      <p:to>
                                        <p:strVal val="visible"/>
                                      </p:to>
                                    </p:set>
                                  </p:childTnLst>
                                  <p:subTnLst>
                                    <p:set>
                                      <p:cBhvr override="childStyle">
                                        <p:cTn dur="1" fill="hold" display="0" masterRel="nextClick" afterEffect="1"/>
                                        <p:tgtEl>
                                          <p:spTgt spid="23579"/>
                                        </p:tgtEl>
                                        <p:attrNameLst>
                                          <p:attrName>style.visibility</p:attrName>
                                        </p:attrNameLst>
                                      </p:cBhvr>
                                      <p:to>
                                        <p:strVal val="hidden"/>
                                      </p:to>
                                    </p:set>
                                  </p:sub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grpId="0" nodeType="clickEffect">
                                  <p:stCondLst>
                                    <p:cond delay="0"/>
                                  </p:stCondLst>
                                  <p:childTnLst>
                                    <p:set>
                                      <p:cBhvr>
                                        <p:cTn id="55" dur="1" fill="hold">
                                          <p:stCondLst>
                                            <p:cond delay="499"/>
                                          </p:stCondLst>
                                        </p:cTn>
                                        <p:tgtEl>
                                          <p:spTgt spid="23572"/>
                                        </p:tgtEl>
                                        <p:attrNameLst>
                                          <p:attrName>style.visibility</p:attrName>
                                        </p:attrNameLst>
                                      </p:cBhvr>
                                      <p:to>
                                        <p:strVal val="visible"/>
                                      </p:to>
                                    </p:set>
                                  </p:childTnLst>
                                </p:cTn>
                              </p:par>
                            </p:childTnLst>
                          </p:cTn>
                        </p:par>
                        <p:par>
                          <p:cTn id="56" fill="hold" nodeType="afterGroup">
                            <p:stCondLst>
                              <p:cond delay="500"/>
                            </p:stCondLst>
                            <p:childTnLst>
                              <p:par>
                                <p:cTn id="57" presetID="1" presetClass="entr" presetSubtype="0" fill="hold" nodeType="afterEffect">
                                  <p:stCondLst>
                                    <p:cond delay="0"/>
                                  </p:stCondLst>
                                  <p:childTnLst>
                                    <p:set>
                                      <p:cBhvr>
                                        <p:cTn id="58" dur="1" fill="hold">
                                          <p:stCondLst>
                                            <p:cond delay="499"/>
                                          </p:stCondLst>
                                        </p:cTn>
                                        <p:tgtEl>
                                          <p:spTgt spid="23580"/>
                                        </p:tgtEl>
                                        <p:attrNameLst>
                                          <p:attrName>style.visibility</p:attrName>
                                        </p:attrNameLst>
                                      </p:cBhvr>
                                      <p:to>
                                        <p:strVal val="visible"/>
                                      </p:to>
                                    </p:set>
                                  </p:childTnLst>
                                  <p:subTnLst>
                                    <p:set>
                                      <p:cBhvr override="childStyle">
                                        <p:cTn dur="1" fill="hold" display="0" masterRel="nextClick" afterEffect="1"/>
                                        <p:tgtEl>
                                          <p:spTgt spid="23580"/>
                                        </p:tgtEl>
                                        <p:attrNameLst>
                                          <p:attrName>style.visibility</p:attrName>
                                        </p:attrNameLst>
                                      </p:cBhvr>
                                      <p:to>
                                        <p:strVal val="hidden"/>
                                      </p:to>
                                    </p:set>
                                  </p:sub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23573"/>
                                        </p:tgtEl>
                                        <p:attrNameLst>
                                          <p:attrName>style.visibility</p:attrName>
                                        </p:attrNameLst>
                                      </p:cBhvr>
                                      <p:to>
                                        <p:strVal val="visible"/>
                                      </p:to>
                                    </p:set>
                                  </p:childTnLst>
                                </p:cTn>
                              </p:par>
                            </p:childTnLst>
                          </p:cTn>
                        </p:par>
                        <p:par>
                          <p:cTn id="63" fill="hold" nodeType="afterGroup">
                            <p:stCondLst>
                              <p:cond delay="500"/>
                            </p:stCondLst>
                            <p:childTnLst>
                              <p:par>
                                <p:cTn id="64" presetID="1" presetClass="entr" presetSubtype="0" fill="hold" nodeType="afterEffect">
                                  <p:stCondLst>
                                    <p:cond delay="0"/>
                                  </p:stCondLst>
                                  <p:childTnLst>
                                    <p:set>
                                      <p:cBhvr>
                                        <p:cTn id="65" dur="1" fill="hold">
                                          <p:stCondLst>
                                            <p:cond delay="499"/>
                                          </p:stCondLst>
                                        </p:cTn>
                                        <p:tgtEl>
                                          <p:spTgt spid="23581"/>
                                        </p:tgtEl>
                                        <p:attrNameLst>
                                          <p:attrName>style.visibility</p:attrName>
                                        </p:attrNameLst>
                                      </p:cBhvr>
                                      <p:to>
                                        <p:strVal val="visible"/>
                                      </p:to>
                                    </p:set>
                                  </p:childTnLst>
                                  <p:subTnLst>
                                    <p:set>
                                      <p:cBhvr override="childStyle">
                                        <p:cTn dur="1" fill="hold" display="0" masterRel="nextClick" afterEffect="1"/>
                                        <p:tgtEl>
                                          <p:spTgt spid="23581"/>
                                        </p:tgtEl>
                                        <p:attrNameLst>
                                          <p:attrName>style.visibility</p:attrName>
                                        </p:attrNameLst>
                                      </p:cBhvr>
                                      <p:to>
                                        <p:strVal val="hidden"/>
                                      </p:to>
                                    </p:set>
                                  </p:subTnLst>
                                </p:cTn>
                              </p:par>
                            </p:childTnLst>
                          </p:cTn>
                        </p:par>
                      </p:childTnLst>
                    </p:cTn>
                  </p:par>
                  <p:par>
                    <p:cTn id="66" fill="hold" nodeType="clickPar">
                      <p:stCondLst>
                        <p:cond delay="indefinite"/>
                      </p:stCondLst>
                      <p:childTnLst>
                        <p:par>
                          <p:cTn id="67" fill="hold" nodeType="withGroup">
                            <p:stCondLst>
                              <p:cond delay="0"/>
                            </p:stCondLst>
                            <p:childTnLst>
                              <p:par>
                                <p:cTn id="68" presetID="1" presetClass="entr" presetSubtype="0" fill="hold" grpId="0" nodeType="clickEffect">
                                  <p:stCondLst>
                                    <p:cond delay="0"/>
                                  </p:stCondLst>
                                  <p:childTnLst>
                                    <p:set>
                                      <p:cBhvr>
                                        <p:cTn id="69" dur="1" fill="hold">
                                          <p:stCondLst>
                                            <p:cond delay="499"/>
                                          </p:stCondLst>
                                        </p:cTn>
                                        <p:tgtEl>
                                          <p:spTgt spid="235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63" grpId="0" autoUpdateAnimBg="0"/>
      <p:bldP spid="23564" grpId="0" autoUpdateAnimBg="0"/>
      <p:bldP spid="23565" grpId="0" autoUpdateAnimBg="0"/>
      <p:bldP spid="23566" grpId="0" autoUpdateAnimBg="0"/>
      <p:bldP spid="23567" grpId="0" autoUpdateAnimBg="0"/>
      <p:bldP spid="23568" grpId="0" autoUpdateAnimBg="0"/>
      <p:bldP spid="23569" grpId="0" autoUpdateAnimBg="0"/>
      <p:bldP spid="23570" grpId="0" autoUpdateAnimBg="0"/>
      <p:bldP spid="23571" grpId="0" autoUpdateAnimBg="0"/>
      <p:bldP spid="23572" grpId="0" autoUpdateAnimBg="0"/>
      <p:bldP spid="23573"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9" name="Picture 3">
            <a:extLst>
              <a:ext uri="{FF2B5EF4-FFF2-40B4-BE49-F238E27FC236}">
                <a16:creationId xmlns:a16="http://schemas.microsoft.com/office/drawing/2014/main" id="{EC50B516-2B7A-4EF5-AC7D-4B68ADD305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651" y="1484313"/>
            <a:ext cx="5616575" cy="5334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a:extLst>
              <a:ext uri="{FF2B5EF4-FFF2-40B4-BE49-F238E27FC236}">
                <a16:creationId xmlns:a16="http://schemas.microsoft.com/office/drawing/2014/main" id="{29A1B2F4-E2A2-4490-A479-EFF9CF061524}"/>
              </a:ext>
            </a:extLst>
          </p:cNvPr>
          <p:cNvSpPr>
            <a:spLocks noGrp="1" noChangeArrowheads="1"/>
          </p:cNvSpPr>
          <p:nvPr>
            <p:ph type="title"/>
          </p:nvPr>
        </p:nvSpPr>
        <p:spPr>
          <a:xfrm>
            <a:off x="1640156" y="640669"/>
            <a:ext cx="8911687" cy="1280890"/>
          </a:xfrm>
        </p:spPr>
        <p:txBody>
          <a:bodyPr>
            <a:normAutofit/>
          </a:bodyPr>
          <a:lstStyle/>
          <a:p>
            <a:r>
              <a:rPr lang="en-US" altLang="en-US" b="1">
                <a:solidFill>
                  <a:schemeClr val="tx1"/>
                </a:solidFill>
                <a:latin typeface="Times New Roman" panose="02020603050405020304" pitchFamily="18" charset="0"/>
                <a:cs typeface="Times New Roman" panose="02020603050405020304" pitchFamily="18" charset="0"/>
              </a:rPr>
              <a:t>Estructura de un gene bacteriano</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9A23984B-1954-4F3C-BA1C-398B8719CA5A}"/>
              </a:ext>
            </a:extLst>
          </p:cNvPr>
          <p:cNvPicPr>
            <a:picLocks noChangeAspect="1"/>
          </p:cNvPicPr>
          <p:nvPr/>
        </p:nvPicPr>
        <p:blipFill>
          <a:blip r:embed="rId2"/>
          <a:stretch>
            <a:fillRect/>
          </a:stretch>
        </p:blipFill>
        <p:spPr>
          <a:xfrm>
            <a:off x="2386012" y="466725"/>
            <a:ext cx="7419975" cy="5924550"/>
          </a:xfrm>
          <a:prstGeom prst="rect">
            <a:avLst/>
          </a:prstGeom>
        </p:spPr>
      </p:pic>
      <p:sp>
        <p:nvSpPr>
          <p:cNvPr id="8" name="Rectángulo 7">
            <a:extLst>
              <a:ext uri="{FF2B5EF4-FFF2-40B4-BE49-F238E27FC236}">
                <a16:creationId xmlns:a16="http://schemas.microsoft.com/office/drawing/2014/main" id="{C330BA46-AC03-4E34-996E-DDA3B818521F}"/>
              </a:ext>
            </a:extLst>
          </p:cNvPr>
          <p:cNvSpPr/>
          <p:nvPr/>
        </p:nvSpPr>
        <p:spPr>
          <a:xfrm>
            <a:off x="2109536" y="6488668"/>
            <a:ext cx="7972926" cy="369332"/>
          </a:xfrm>
          <a:prstGeom prst="rect">
            <a:avLst/>
          </a:prstGeom>
        </p:spPr>
        <p:txBody>
          <a:bodyPr wrap="square">
            <a:spAutoFit/>
          </a:bodyPr>
          <a:lstStyle/>
          <a:p>
            <a:r>
              <a:rPr lang="es-MX"/>
              <a:t>https://link.springer.com/article/10.1186/s40793-017-0224-8</a:t>
            </a:r>
          </a:p>
        </p:txBody>
      </p:sp>
    </p:spTree>
    <p:extLst>
      <p:ext uri="{BB962C8B-B14F-4D97-AF65-F5344CB8AC3E}">
        <p14:creationId xmlns:p14="http://schemas.microsoft.com/office/powerpoint/2010/main" val="504824524"/>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5DE9C8DA-3805-4BC6-9916-D428240FA401}"/>
              </a:ext>
            </a:extLst>
          </p:cNvPr>
          <p:cNvPicPr>
            <a:picLocks noChangeAspect="1"/>
          </p:cNvPicPr>
          <p:nvPr/>
        </p:nvPicPr>
        <p:blipFill>
          <a:blip r:embed="rId2"/>
          <a:stretch>
            <a:fillRect/>
          </a:stretch>
        </p:blipFill>
        <p:spPr>
          <a:xfrm>
            <a:off x="3665811" y="1591376"/>
            <a:ext cx="7067550" cy="4810125"/>
          </a:xfrm>
          <a:prstGeom prst="rect">
            <a:avLst/>
          </a:prstGeom>
        </p:spPr>
      </p:pic>
      <p:sp>
        <p:nvSpPr>
          <p:cNvPr id="5" name="CuadroTexto 4">
            <a:extLst>
              <a:ext uri="{FF2B5EF4-FFF2-40B4-BE49-F238E27FC236}">
                <a16:creationId xmlns:a16="http://schemas.microsoft.com/office/drawing/2014/main" id="{B3D992AA-3BDD-4C5D-99B5-66523313A100}"/>
              </a:ext>
            </a:extLst>
          </p:cNvPr>
          <p:cNvSpPr txBox="1"/>
          <p:nvPr/>
        </p:nvSpPr>
        <p:spPr>
          <a:xfrm>
            <a:off x="816965" y="287419"/>
            <a:ext cx="10865283" cy="1077218"/>
          </a:xfrm>
          <a:prstGeom prst="rect">
            <a:avLst/>
          </a:prstGeom>
          <a:noFill/>
        </p:spPr>
        <p:txBody>
          <a:bodyPr wrap="square" rtlCol="0">
            <a:spAutoFit/>
          </a:bodyPr>
          <a:lstStyle/>
          <a:p>
            <a:r>
              <a:rPr lang="es-CL" sz="3200">
                <a:latin typeface="Times New Roman" panose="02020603050405020304" pitchFamily="18" charset="0"/>
                <a:cs typeface="Times New Roman" panose="02020603050405020304" pitchFamily="18" charset="0"/>
              </a:rPr>
              <a:t>Una forma de evaluar la “calidad del genoma” es estimar su nivel de “completitud”.</a:t>
            </a:r>
            <a:endParaRPr lang="es-MX" sz="3200">
              <a:solidFill>
                <a:srgbClr val="699EBD"/>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7301696"/>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F762850C-99FB-452B-A115-DC6F9DC317A7}"/>
              </a:ext>
            </a:extLst>
          </p:cNvPr>
          <p:cNvSpPr/>
          <p:nvPr/>
        </p:nvSpPr>
        <p:spPr>
          <a:xfrm>
            <a:off x="1702397" y="613429"/>
            <a:ext cx="4172937" cy="646331"/>
          </a:xfrm>
          <a:prstGeom prst="rect">
            <a:avLst/>
          </a:prstGeom>
        </p:spPr>
        <p:txBody>
          <a:bodyPr wrap="none">
            <a:spAutoFit/>
          </a:bodyPr>
          <a:lstStyle/>
          <a:p>
            <a:pPr>
              <a:spcBef>
                <a:spcPct val="0"/>
              </a:spcBef>
            </a:pPr>
            <a:r>
              <a:rPr lang="es-ES" altLang="es-CL" sz="3600" b="1">
                <a:latin typeface="Times New Roman" panose="02020603050405020304" pitchFamily="18" charset="0"/>
                <a:cs typeface="Times New Roman" panose="02020603050405020304" pitchFamily="18" charset="0"/>
              </a:rPr>
              <a:t>Anotación funcional</a:t>
            </a:r>
          </a:p>
        </p:txBody>
      </p:sp>
      <p:pic>
        <p:nvPicPr>
          <p:cNvPr id="4" name="Imagen 3">
            <a:extLst>
              <a:ext uri="{FF2B5EF4-FFF2-40B4-BE49-F238E27FC236}">
                <a16:creationId xmlns:a16="http://schemas.microsoft.com/office/drawing/2014/main" id="{098AE68B-229A-4149-8B01-C55C47E15933}"/>
              </a:ext>
            </a:extLst>
          </p:cNvPr>
          <p:cNvPicPr>
            <a:picLocks noChangeAspect="1"/>
          </p:cNvPicPr>
          <p:nvPr/>
        </p:nvPicPr>
        <p:blipFill rotWithShape="1">
          <a:blip r:embed="rId2"/>
          <a:srcRect r="36935"/>
          <a:stretch/>
        </p:blipFill>
        <p:spPr>
          <a:xfrm>
            <a:off x="765901" y="1367771"/>
            <a:ext cx="5109432" cy="5053954"/>
          </a:xfrm>
          <a:prstGeom prst="rect">
            <a:avLst/>
          </a:prstGeom>
        </p:spPr>
      </p:pic>
      <p:sp>
        <p:nvSpPr>
          <p:cNvPr id="5" name="Rectángulo 4">
            <a:extLst>
              <a:ext uri="{FF2B5EF4-FFF2-40B4-BE49-F238E27FC236}">
                <a16:creationId xmlns:a16="http://schemas.microsoft.com/office/drawing/2014/main" id="{A33F86E9-F931-4840-98BC-5CA5AD8BF597}"/>
              </a:ext>
            </a:extLst>
          </p:cNvPr>
          <p:cNvSpPr/>
          <p:nvPr/>
        </p:nvSpPr>
        <p:spPr>
          <a:xfrm>
            <a:off x="3726989" y="6615272"/>
            <a:ext cx="6096000" cy="276999"/>
          </a:xfrm>
          <a:prstGeom prst="rect">
            <a:avLst/>
          </a:prstGeom>
        </p:spPr>
        <p:txBody>
          <a:bodyPr>
            <a:spAutoFit/>
          </a:bodyPr>
          <a:lstStyle/>
          <a:p>
            <a:r>
              <a:rPr lang="es-MX" sz="1200"/>
              <a:t>https://www.ncbi.nlm.nih.gov/nuccore/556503834?report=graph</a:t>
            </a:r>
          </a:p>
        </p:txBody>
      </p:sp>
      <p:pic>
        <p:nvPicPr>
          <p:cNvPr id="6" name="Imagen 5">
            <a:extLst>
              <a:ext uri="{FF2B5EF4-FFF2-40B4-BE49-F238E27FC236}">
                <a16:creationId xmlns:a16="http://schemas.microsoft.com/office/drawing/2014/main" id="{9F271EC6-71C7-4759-AB9B-FD14980CFF88}"/>
              </a:ext>
            </a:extLst>
          </p:cNvPr>
          <p:cNvPicPr>
            <a:picLocks noChangeAspect="1"/>
          </p:cNvPicPr>
          <p:nvPr/>
        </p:nvPicPr>
        <p:blipFill>
          <a:blip r:embed="rId3"/>
          <a:stretch>
            <a:fillRect/>
          </a:stretch>
        </p:blipFill>
        <p:spPr>
          <a:xfrm>
            <a:off x="6316668" y="1591909"/>
            <a:ext cx="5875332" cy="4691215"/>
          </a:xfrm>
          <a:prstGeom prst="rect">
            <a:avLst/>
          </a:prstGeom>
        </p:spPr>
      </p:pic>
    </p:spTree>
    <p:extLst>
      <p:ext uri="{BB962C8B-B14F-4D97-AF65-F5344CB8AC3E}">
        <p14:creationId xmlns:p14="http://schemas.microsoft.com/office/powerpoint/2010/main" val="4267879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C471CC2A-BE13-4259-84C4-9FE329D47EC5}"/>
              </a:ext>
            </a:extLst>
          </p:cNvPr>
          <p:cNvPicPr>
            <a:picLocks noChangeAspect="1"/>
          </p:cNvPicPr>
          <p:nvPr/>
        </p:nvPicPr>
        <p:blipFill>
          <a:blip r:embed="rId2"/>
          <a:stretch>
            <a:fillRect/>
          </a:stretch>
        </p:blipFill>
        <p:spPr>
          <a:xfrm>
            <a:off x="2322616" y="4112657"/>
            <a:ext cx="6834083" cy="2602982"/>
          </a:xfrm>
          <a:prstGeom prst="rect">
            <a:avLst/>
          </a:prstGeom>
        </p:spPr>
      </p:pic>
      <p:sp>
        <p:nvSpPr>
          <p:cNvPr id="3" name="Rectángulo 2">
            <a:extLst>
              <a:ext uri="{FF2B5EF4-FFF2-40B4-BE49-F238E27FC236}">
                <a16:creationId xmlns:a16="http://schemas.microsoft.com/office/drawing/2014/main" id="{72E8CAD6-AB4B-44EC-825B-1E667CEA2189}"/>
              </a:ext>
            </a:extLst>
          </p:cNvPr>
          <p:cNvSpPr/>
          <p:nvPr/>
        </p:nvSpPr>
        <p:spPr>
          <a:xfrm>
            <a:off x="4243283" y="3719513"/>
            <a:ext cx="2943434" cy="369332"/>
          </a:xfrm>
          <a:prstGeom prst="rect">
            <a:avLst/>
          </a:prstGeom>
        </p:spPr>
        <p:txBody>
          <a:bodyPr wrap="none">
            <a:spAutoFit/>
          </a:bodyPr>
          <a:lstStyle/>
          <a:p>
            <a:r>
              <a:rPr lang="es-MX"/>
              <a:t>https://gold.jgi.doe.gov/</a:t>
            </a:r>
          </a:p>
        </p:txBody>
      </p:sp>
      <p:pic>
        <p:nvPicPr>
          <p:cNvPr id="4" name="Imagen 3">
            <a:extLst>
              <a:ext uri="{FF2B5EF4-FFF2-40B4-BE49-F238E27FC236}">
                <a16:creationId xmlns:a16="http://schemas.microsoft.com/office/drawing/2014/main" id="{EB297B65-008A-41B4-8924-0B7F2C968DC9}"/>
              </a:ext>
            </a:extLst>
          </p:cNvPr>
          <p:cNvPicPr>
            <a:picLocks noChangeAspect="1"/>
          </p:cNvPicPr>
          <p:nvPr/>
        </p:nvPicPr>
        <p:blipFill>
          <a:blip r:embed="rId3"/>
          <a:stretch>
            <a:fillRect/>
          </a:stretch>
        </p:blipFill>
        <p:spPr>
          <a:xfrm>
            <a:off x="3389417" y="367150"/>
            <a:ext cx="4433783" cy="2991652"/>
          </a:xfrm>
          <a:prstGeom prst="rect">
            <a:avLst/>
          </a:prstGeom>
        </p:spPr>
      </p:pic>
      <p:sp>
        <p:nvSpPr>
          <p:cNvPr id="5" name="Rectángulo 4">
            <a:extLst>
              <a:ext uri="{FF2B5EF4-FFF2-40B4-BE49-F238E27FC236}">
                <a16:creationId xmlns:a16="http://schemas.microsoft.com/office/drawing/2014/main" id="{2663C2A9-4BC3-4D90-AAC0-245E1C10171A}"/>
              </a:ext>
            </a:extLst>
          </p:cNvPr>
          <p:cNvSpPr/>
          <p:nvPr/>
        </p:nvSpPr>
        <p:spPr>
          <a:xfrm>
            <a:off x="4133439" y="-2182"/>
            <a:ext cx="2646878" cy="369332"/>
          </a:xfrm>
          <a:prstGeom prst="rect">
            <a:avLst/>
          </a:prstGeom>
        </p:spPr>
        <p:txBody>
          <a:bodyPr wrap="none">
            <a:spAutoFit/>
          </a:bodyPr>
          <a:lstStyle/>
          <a:p>
            <a:r>
              <a:rPr lang="es-MX"/>
              <a:t>http://rast.nmpdr.org/</a:t>
            </a:r>
          </a:p>
        </p:txBody>
      </p:sp>
    </p:spTree>
    <p:extLst>
      <p:ext uri="{BB962C8B-B14F-4D97-AF65-F5344CB8AC3E}">
        <p14:creationId xmlns:p14="http://schemas.microsoft.com/office/powerpoint/2010/main" val="259019028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31772BE4-B6B4-4208-92C9-E24BF58B58FC}"/>
              </a:ext>
            </a:extLst>
          </p:cNvPr>
          <p:cNvPicPr>
            <a:picLocks noChangeAspect="1"/>
          </p:cNvPicPr>
          <p:nvPr/>
        </p:nvPicPr>
        <p:blipFill>
          <a:blip r:embed="rId2"/>
          <a:stretch>
            <a:fillRect/>
          </a:stretch>
        </p:blipFill>
        <p:spPr>
          <a:xfrm>
            <a:off x="1456828" y="4020496"/>
            <a:ext cx="4572000" cy="2735904"/>
          </a:xfrm>
          <a:prstGeom prst="rect">
            <a:avLst/>
          </a:prstGeom>
        </p:spPr>
      </p:pic>
      <p:sp>
        <p:nvSpPr>
          <p:cNvPr id="5" name="Rectángulo 4">
            <a:extLst>
              <a:ext uri="{FF2B5EF4-FFF2-40B4-BE49-F238E27FC236}">
                <a16:creationId xmlns:a16="http://schemas.microsoft.com/office/drawing/2014/main" id="{EABE13AC-22F2-45DC-AB39-9715B139DBEB}"/>
              </a:ext>
            </a:extLst>
          </p:cNvPr>
          <p:cNvSpPr/>
          <p:nvPr/>
        </p:nvSpPr>
        <p:spPr>
          <a:xfrm>
            <a:off x="2192710" y="3639534"/>
            <a:ext cx="2667718" cy="369332"/>
          </a:xfrm>
          <a:prstGeom prst="rect">
            <a:avLst/>
          </a:prstGeom>
        </p:spPr>
        <p:txBody>
          <a:bodyPr wrap="none">
            <a:spAutoFit/>
          </a:bodyPr>
          <a:lstStyle/>
          <a:p>
            <a:r>
              <a:rPr lang="es-MX"/>
              <a:t>https://usegalaxy.org/</a:t>
            </a:r>
          </a:p>
        </p:txBody>
      </p:sp>
      <p:pic>
        <p:nvPicPr>
          <p:cNvPr id="9" name="Imagen 8">
            <a:extLst>
              <a:ext uri="{FF2B5EF4-FFF2-40B4-BE49-F238E27FC236}">
                <a16:creationId xmlns:a16="http://schemas.microsoft.com/office/drawing/2014/main" id="{7624B378-6D6E-43B0-9A6E-F122E68310F2}"/>
              </a:ext>
            </a:extLst>
          </p:cNvPr>
          <p:cNvPicPr>
            <a:picLocks noChangeAspect="1"/>
          </p:cNvPicPr>
          <p:nvPr/>
        </p:nvPicPr>
        <p:blipFill>
          <a:blip r:embed="rId3"/>
          <a:stretch>
            <a:fillRect/>
          </a:stretch>
        </p:blipFill>
        <p:spPr>
          <a:xfrm>
            <a:off x="1901148" y="674133"/>
            <a:ext cx="7852452" cy="2753246"/>
          </a:xfrm>
          <a:prstGeom prst="rect">
            <a:avLst/>
          </a:prstGeom>
        </p:spPr>
      </p:pic>
      <p:sp>
        <p:nvSpPr>
          <p:cNvPr id="10" name="Rectángulo 9">
            <a:extLst>
              <a:ext uri="{FF2B5EF4-FFF2-40B4-BE49-F238E27FC236}">
                <a16:creationId xmlns:a16="http://schemas.microsoft.com/office/drawing/2014/main" id="{26F4223F-E501-4F17-9F63-5BE87937EB7F}"/>
              </a:ext>
            </a:extLst>
          </p:cNvPr>
          <p:cNvSpPr/>
          <p:nvPr/>
        </p:nvSpPr>
        <p:spPr>
          <a:xfrm>
            <a:off x="4482558" y="199259"/>
            <a:ext cx="2396810" cy="369332"/>
          </a:xfrm>
          <a:prstGeom prst="rect">
            <a:avLst/>
          </a:prstGeom>
        </p:spPr>
        <p:txBody>
          <a:bodyPr wrap="none">
            <a:spAutoFit/>
          </a:bodyPr>
          <a:lstStyle/>
          <a:p>
            <a:r>
              <a:rPr lang="es-MX"/>
              <a:t>https://cyverse.org/</a:t>
            </a:r>
          </a:p>
        </p:txBody>
      </p:sp>
      <p:pic>
        <p:nvPicPr>
          <p:cNvPr id="11" name="Imagen 10">
            <a:extLst>
              <a:ext uri="{FF2B5EF4-FFF2-40B4-BE49-F238E27FC236}">
                <a16:creationId xmlns:a16="http://schemas.microsoft.com/office/drawing/2014/main" id="{F34E8977-8239-4D62-85AE-FE2FDADC588B}"/>
              </a:ext>
            </a:extLst>
          </p:cNvPr>
          <p:cNvPicPr>
            <a:picLocks noChangeAspect="1"/>
          </p:cNvPicPr>
          <p:nvPr/>
        </p:nvPicPr>
        <p:blipFill>
          <a:blip r:embed="rId4"/>
          <a:stretch>
            <a:fillRect/>
          </a:stretch>
        </p:blipFill>
        <p:spPr>
          <a:xfrm>
            <a:off x="7120688" y="4020496"/>
            <a:ext cx="4144516" cy="2680628"/>
          </a:xfrm>
          <a:prstGeom prst="rect">
            <a:avLst/>
          </a:prstGeom>
        </p:spPr>
      </p:pic>
      <p:sp>
        <p:nvSpPr>
          <p:cNvPr id="12" name="Rectángulo 11">
            <a:extLst>
              <a:ext uri="{FF2B5EF4-FFF2-40B4-BE49-F238E27FC236}">
                <a16:creationId xmlns:a16="http://schemas.microsoft.com/office/drawing/2014/main" id="{38478EB6-F007-4316-BD2A-FC005B026A9C}"/>
              </a:ext>
            </a:extLst>
          </p:cNvPr>
          <p:cNvSpPr/>
          <p:nvPr/>
        </p:nvSpPr>
        <p:spPr>
          <a:xfrm>
            <a:off x="7886338" y="3597921"/>
            <a:ext cx="2613216" cy="369332"/>
          </a:xfrm>
          <a:prstGeom prst="rect">
            <a:avLst/>
          </a:prstGeom>
        </p:spPr>
        <p:txBody>
          <a:bodyPr wrap="none">
            <a:spAutoFit/>
          </a:bodyPr>
          <a:lstStyle/>
          <a:p>
            <a:r>
              <a:rPr lang="es-MX"/>
              <a:t>http://www.kbase.us/</a:t>
            </a:r>
          </a:p>
        </p:txBody>
      </p:sp>
    </p:spTree>
    <p:extLst>
      <p:ext uri="{BB962C8B-B14F-4D97-AF65-F5344CB8AC3E}">
        <p14:creationId xmlns:p14="http://schemas.microsoft.com/office/powerpoint/2010/main" val="386584425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463596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4517155-BB70-4391-9527-5012B43BF966}"/>
              </a:ext>
            </a:extLst>
          </p:cNvPr>
          <p:cNvPicPr>
            <a:picLocks noChangeAspect="1"/>
          </p:cNvPicPr>
          <p:nvPr/>
        </p:nvPicPr>
        <p:blipFill>
          <a:blip r:embed="rId3"/>
          <a:stretch>
            <a:fillRect/>
          </a:stretch>
        </p:blipFill>
        <p:spPr>
          <a:xfrm>
            <a:off x="3505013" y="1001822"/>
            <a:ext cx="5601648" cy="5157465"/>
          </a:xfrm>
          <a:prstGeom prst="rect">
            <a:avLst/>
          </a:prstGeom>
        </p:spPr>
      </p:pic>
      <p:sp>
        <p:nvSpPr>
          <p:cNvPr id="3" name="Rectángulo 2">
            <a:extLst>
              <a:ext uri="{FF2B5EF4-FFF2-40B4-BE49-F238E27FC236}">
                <a16:creationId xmlns:a16="http://schemas.microsoft.com/office/drawing/2014/main" id="{74F4B89C-1A27-49F6-9E26-FB4ABB50E82D}"/>
              </a:ext>
            </a:extLst>
          </p:cNvPr>
          <p:cNvSpPr/>
          <p:nvPr/>
        </p:nvSpPr>
        <p:spPr>
          <a:xfrm rot="2485147">
            <a:off x="8527230" y="237045"/>
            <a:ext cx="1736374" cy="923330"/>
          </a:xfrm>
          <a:prstGeom prst="rect">
            <a:avLst/>
          </a:prstGeom>
          <a:noFill/>
        </p:spPr>
        <p:txBody>
          <a:bodyPr wrap="none" lIns="91440" tIns="45720" rIns="91440" bIns="45720">
            <a:spAutoFit/>
          </a:bodyPr>
          <a:lstStyle/>
          <a:p>
            <a:pPr algn="ctr"/>
            <a:r>
              <a:rPr lang="es-ES" sz="5400" b="1">
                <a:ln w="12700">
                  <a:solidFill>
                    <a:schemeClr val="accent5"/>
                  </a:solidFill>
                  <a:prstDash val="solid"/>
                </a:ln>
                <a:pattFill prst="ltDnDiag">
                  <a:fgClr>
                    <a:schemeClr val="accent5">
                      <a:lumMod val="60000"/>
                      <a:lumOff val="40000"/>
                    </a:schemeClr>
                  </a:fgClr>
                  <a:bgClr>
                    <a:schemeClr val="bg1"/>
                  </a:bgClr>
                </a:pattFill>
              </a:rPr>
              <a:t>1976</a:t>
            </a:r>
          </a:p>
        </p:txBody>
      </p:sp>
      <p:sp>
        <p:nvSpPr>
          <p:cNvPr id="4" name="Rectángulo 3">
            <a:extLst>
              <a:ext uri="{FF2B5EF4-FFF2-40B4-BE49-F238E27FC236}">
                <a16:creationId xmlns:a16="http://schemas.microsoft.com/office/drawing/2014/main" id="{47F4D546-BAF5-42E9-9E7E-85361F886446}"/>
              </a:ext>
            </a:extLst>
          </p:cNvPr>
          <p:cNvSpPr/>
          <p:nvPr/>
        </p:nvSpPr>
        <p:spPr>
          <a:xfrm>
            <a:off x="5569777" y="6159287"/>
            <a:ext cx="1919115" cy="646331"/>
          </a:xfrm>
          <a:prstGeom prst="rect">
            <a:avLst/>
          </a:prstGeom>
          <a:noFill/>
        </p:spPr>
        <p:txBody>
          <a:bodyPr wrap="none" lIns="91440" tIns="45720" rIns="91440" bIns="45720">
            <a:spAutoFit/>
          </a:bodyPr>
          <a:lstStyle/>
          <a:p>
            <a:pPr algn="ctr"/>
            <a:r>
              <a:rPr lang="es-ES" sz="3600" b="1">
                <a:ln w="12700">
                  <a:solidFill>
                    <a:schemeClr val="accent5"/>
                  </a:solidFill>
                  <a:prstDash val="solid"/>
                </a:ln>
                <a:pattFill prst="ltDnDiag">
                  <a:fgClr>
                    <a:schemeClr val="accent5">
                      <a:lumMod val="60000"/>
                      <a:lumOff val="40000"/>
                    </a:schemeClr>
                  </a:fgClr>
                  <a:bgClr>
                    <a:schemeClr val="bg1"/>
                  </a:bgClr>
                </a:pattFill>
              </a:rPr>
              <a:t>PhiX174</a:t>
            </a:r>
          </a:p>
        </p:txBody>
      </p:sp>
    </p:spTree>
    <p:extLst>
      <p:ext uri="{BB962C8B-B14F-4D97-AF65-F5344CB8AC3E}">
        <p14:creationId xmlns:p14="http://schemas.microsoft.com/office/powerpoint/2010/main" val="42796291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5C41563-18FC-4C2E-9993-F13DE265FC20}"/>
              </a:ext>
            </a:extLst>
          </p:cNvPr>
          <p:cNvSpPr txBox="1"/>
          <p:nvPr/>
        </p:nvSpPr>
        <p:spPr>
          <a:xfrm>
            <a:off x="6947210" y="3824868"/>
            <a:ext cx="3663182" cy="2646878"/>
          </a:xfrm>
          <a:prstGeom prst="rect">
            <a:avLst/>
          </a:prstGeom>
          <a:noFill/>
        </p:spPr>
        <p:txBody>
          <a:bodyPr wrap="none" rtlCol="0">
            <a:spAutoFit/>
          </a:bodyPr>
          <a:lstStyle/>
          <a:p>
            <a:r>
              <a:rPr lang="es-CL" sz="16600" b="1">
                <a:solidFill>
                  <a:schemeClr val="accent4">
                    <a:lumMod val="75000"/>
                  </a:schemeClr>
                </a:solidFill>
                <a:effectLst>
                  <a:outerShdw blurRad="38100" dist="38100" dir="2700000" algn="tl">
                    <a:srgbClr val="000000">
                      <a:alpha val="43137"/>
                    </a:srgbClr>
                  </a:outerShdw>
                </a:effectLst>
                <a:latin typeface="Adobe Fangsong Std R" panose="02020400000000000000" pitchFamily="18" charset="-128"/>
                <a:ea typeface="Adobe Fangsong Std R" panose="02020400000000000000" pitchFamily="18" charset="-128"/>
              </a:rPr>
              <a:t>FIN</a:t>
            </a:r>
            <a:endParaRPr lang="es-MX" sz="16600" b="1">
              <a:solidFill>
                <a:schemeClr val="accent4">
                  <a:lumMod val="75000"/>
                </a:schemeClr>
              </a:solidFill>
              <a:effectLst>
                <a:outerShdw blurRad="38100" dist="38100" dir="2700000" algn="tl">
                  <a:srgbClr val="000000">
                    <a:alpha val="43137"/>
                  </a:srgbClr>
                </a:outerShdw>
              </a:effectLst>
              <a:latin typeface="Adobe Fangsong Std R" panose="02020400000000000000" pitchFamily="18" charset="-128"/>
              <a:ea typeface="Adobe Fangsong Std R" panose="02020400000000000000" pitchFamily="18" charset="-128"/>
            </a:endParaRPr>
          </a:p>
        </p:txBody>
      </p:sp>
    </p:spTree>
    <p:extLst>
      <p:ext uri="{BB962C8B-B14F-4D97-AF65-F5344CB8AC3E}">
        <p14:creationId xmlns:p14="http://schemas.microsoft.com/office/powerpoint/2010/main" val="2917198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0785030"/>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6E290F5C-2E1D-4674-BADC-FDE5BF45EAD7}"/>
              </a:ext>
            </a:extLst>
          </p:cNvPr>
          <p:cNvPicPr>
            <a:picLocks noChangeAspect="1"/>
          </p:cNvPicPr>
          <p:nvPr/>
        </p:nvPicPr>
        <p:blipFill>
          <a:blip r:embed="rId2"/>
          <a:stretch>
            <a:fillRect/>
          </a:stretch>
        </p:blipFill>
        <p:spPr>
          <a:xfrm>
            <a:off x="2211554" y="778543"/>
            <a:ext cx="8414976" cy="4836193"/>
          </a:xfrm>
          <a:prstGeom prst="rect">
            <a:avLst/>
          </a:prstGeom>
        </p:spPr>
      </p:pic>
      <p:sp>
        <p:nvSpPr>
          <p:cNvPr id="2" name="Rectángulo 1">
            <a:extLst>
              <a:ext uri="{FF2B5EF4-FFF2-40B4-BE49-F238E27FC236}">
                <a16:creationId xmlns:a16="http://schemas.microsoft.com/office/drawing/2014/main" id="{956C3992-9960-4161-82D0-C92BE69C9721}"/>
              </a:ext>
            </a:extLst>
          </p:cNvPr>
          <p:cNvSpPr/>
          <p:nvPr/>
        </p:nvSpPr>
        <p:spPr>
          <a:xfrm>
            <a:off x="3159205" y="6127151"/>
            <a:ext cx="5695790" cy="369332"/>
          </a:xfrm>
          <a:prstGeom prst="rect">
            <a:avLst/>
          </a:prstGeom>
        </p:spPr>
        <p:txBody>
          <a:bodyPr wrap="none">
            <a:spAutoFit/>
          </a:bodyPr>
          <a:lstStyle/>
          <a:p>
            <a:r>
              <a:rPr lang="es-MX"/>
              <a:t>https://www.youtube.com/watch?v=vg7Y5EeZsjk</a:t>
            </a:r>
          </a:p>
        </p:txBody>
      </p:sp>
      <p:sp>
        <p:nvSpPr>
          <p:cNvPr id="3" name="Rectángulo 2">
            <a:extLst>
              <a:ext uri="{FF2B5EF4-FFF2-40B4-BE49-F238E27FC236}">
                <a16:creationId xmlns:a16="http://schemas.microsoft.com/office/drawing/2014/main" id="{64E477E7-6BEB-4D12-B961-551CDBC2484F}"/>
              </a:ext>
            </a:extLst>
          </p:cNvPr>
          <p:cNvSpPr/>
          <p:nvPr/>
        </p:nvSpPr>
        <p:spPr>
          <a:xfrm>
            <a:off x="3014133" y="5710125"/>
            <a:ext cx="5985934" cy="369332"/>
          </a:xfrm>
          <a:prstGeom prst="rect">
            <a:avLst/>
          </a:prstGeom>
        </p:spPr>
        <p:txBody>
          <a:bodyPr wrap="none">
            <a:spAutoFit/>
          </a:bodyPr>
          <a:lstStyle/>
          <a:p>
            <a:r>
              <a:rPr lang="es-MX"/>
              <a:t>https://www.youtube.com/watch?v=-gVh3z6MwdU</a:t>
            </a:r>
          </a:p>
        </p:txBody>
      </p:sp>
    </p:spTree>
    <p:extLst>
      <p:ext uri="{BB962C8B-B14F-4D97-AF65-F5344CB8AC3E}">
        <p14:creationId xmlns:p14="http://schemas.microsoft.com/office/powerpoint/2010/main" val="5654486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1 CuadroTexto">
            <a:extLst>
              <a:ext uri="{FF2B5EF4-FFF2-40B4-BE49-F238E27FC236}">
                <a16:creationId xmlns:a16="http://schemas.microsoft.com/office/drawing/2014/main" id="{7066105F-DA0D-4C6B-8F50-758ECB0169D2}"/>
              </a:ext>
            </a:extLst>
          </p:cNvPr>
          <p:cNvSpPr txBox="1">
            <a:spLocks noChangeArrowheads="1"/>
          </p:cNvSpPr>
          <p:nvPr/>
        </p:nvSpPr>
        <p:spPr bwMode="auto">
          <a:xfrm>
            <a:off x="1764787" y="602665"/>
            <a:ext cx="10427213"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CL" altLang="es-CL" sz="3600" b="1">
                <a:latin typeface="Times New Roman" panose="02020603050405020304" pitchFamily="18" charset="0"/>
                <a:cs typeface="Times New Roman" panose="02020603050405020304" pitchFamily="18" charset="0"/>
              </a:rPr>
              <a:t>Ensamble sin genoma o transcriptoma de referencia</a:t>
            </a:r>
          </a:p>
          <a:p>
            <a:pPr algn="ctr" eaLnBrk="1" hangingPunct="1">
              <a:spcBef>
                <a:spcPct val="0"/>
              </a:spcBef>
              <a:buFontTx/>
              <a:buNone/>
            </a:pPr>
            <a:r>
              <a:rPr lang="es-CL" altLang="es-CL" sz="3600" b="1" i="1">
                <a:latin typeface="Times New Roman" panose="02020603050405020304" pitchFamily="18" charset="0"/>
                <a:cs typeface="Times New Roman" panose="02020603050405020304" pitchFamily="18" charset="0"/>
              </a:rPr>
              <a:t>“de novo”</a:t>
            </a:r>
          </a:p>
          <a:p>
            <a:pPr eaLnBrk="1" hangingPunct="1">
              <a:spcBef>
                <a:spcPct val="0"/>
              </a:spcBef>
              <a:buFontTx/>
              <a:buNone/>
            </a:pPr>
            <a:endParaRPr lang="es-CL" altLang="es-CL" sz="3600" b="1">
              <a:latin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78123640-5522-41B3-A72E-1C1B2C41194D}"/>
              </a:ext>
            </a:extLst>
          </p:cNvPr>
          <p:cNvPicPr>
            <a:picLocks noChangeAspect="1"/>
          </p:cNvPicPr>
          <p:nvPr/>
        </p:nvPicPr>
        <p:blipFill>
          <a:blip r:embed="rId2"/>
          <a:stretch>
            <a:fillRect/>
          </a:stretch>
        </p:blipFill>
        <p:spPr>
          <a:xfrm>
            <a:off x="2679032" y="1682648"/>
            <a:ext cx="8983579" cy="5055023"/>
          </a:xfrm>
          <a:prstGeom prst="rect">
            <a:avLst/>
          </a:prstGeom>
        </p:spPr>
      </p:pic>
      <p:sp>
        <p:nvSpPr>
          <p:cNvPr id="2" name="Rectángulo 1">
            <a:extLst>
              <a:ext uri="{FF2B5EF4-FFF2-40B4-BE49-F238E27FC236}">
                <a16:creationId xmlns:a16="http://schemas.microsoft.com/office/drawing/2014/main" id="{A10DD81B-4DC4-4730-9710-1C1A0D1757BA}"/>
              </a:ext>
            </a:extLst>
          </p:cNvPr>
          <p:cNvSpPr/>
          <p:nvPr/>
        </p:nvSpPr>
        <p:spPr>
          <a:xfrm>
            <a:off x="266700" y="6476061"/>
            <a:ext cx="8470900" cy="261610"/>
          </a:xfrm>
          <a:prstGeom prst="rect">
            <a:avLst/>
          </a:prstGeom>
        </p:spPr>
        <p:txBody>
          <a:bodyPr wrap="square">
            <a:spAutoFit/>
          </a:bodyPr>
          <a:lstStyle/>
          <a:p>
            <a:r>
              <a:rPr lang="es-MX" sz="1100"/>
              <a:t>http://www.chromnet.net/Genome%20De%20Novo%20Sequencing%20and%20Assembly.aspx</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1">
            <a:extLst>
              <a:ext uri="{FF2B5EF4-FFF2-40B4-BE49-F238E27FC236}">
                <a16:creationId xmlns:a16="http://schemas.microsoft.com/office/drawing/2014/main" id="{430F083B-49F2-4AE1-8566-189889AB98D4}"/>
              </a:ext>
            </a:extLst>
          </p:cNvPr>
          <p:cNvSpPr>
            <a:spLocks noGrp="1" noChangeArrowheads="1"/>
          </p:cNvSpPr>
          <p:nvPr>
            <p:ph type="title"/>
          </p:nvPr>
        </p:nvSpPr>
        <p:spPr>
          <a:xfrm>
            <a:off x="1792705" y="555625"/>
            <a:ext cx="7772400" cy="687389"/>
          </a:xfrm>
        </p:spPr>
        <p:txBody>
          <a:bodyPr>
            <a:normAutofit fontScale="90000"/>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s-CL" b="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rPr>
              <a:t>Construcción de una genoteca (library)</a:t>
            </a:r>
          </a:p>
        </p:txBody>
      </p:sp>
      <p:sp>
        <p:nvSpPr>
          <p:cNvPr id="16388" name="Rectangle 2">
            <a:extLst>
              <a:ext uri="{FF2B5EF4-FFF2-40B4-BE49-F238E27FC236}">
                <a16:creationId xmlns:a16="http://schemas.microsoft.com/office/drawing/2014/main" id="{1FBF438D-5D4F-45C7-84E9-B4AF454A5761}"/>
              </a:ext>
            </a:extLst>
          </p:cNvPr>
          <p:cNvSpPr>
            <a:spLocks noGrp="1" noChangeArrowheads="1"/>
          </p:cNvSpPr>
          <p:nvPr>
            <p:ph type="body" idx="1"/>
          </p:nvPr>
        </p:nvSpPr>
        <p:spPr>
          <a:xfrm>
            <a:off x="2209799" y="3319796"/>
            <a:ext cx="9260305" cy="3113087"/>
          </a:xfrm>
        </p:spPr>
        <p:txBody>
          <a:bodyPr/>
          <a:lstStyle/>
          <a:p>
            <a:pPr>
              <a:spcBef>
                <a:spcPts val="625"/>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s-CL" altLang="es-CL" sz="2500">
                <a:latin typeface="Times New Roman" panose="02020603050405020304" pitchFamily="18" charset="0"/>
                <a:ea typeface="ＭＳ Ｐゴシック" panose="020B0600070205080204" pitchFamily="34" charset="-128"/>
                <a:cs typeface="Times New Roman" panose="02020603050405020304" pitchFamily="18" charset="0"/>
              </a:rPr>
              <a:t>El DNA es fragmentado al azar (cobertura &gt;10x)</a:t>
            </a:r>
            <a:r>
              <a:rPr lang="ar-SA" altLang="es-CL" sz="2500">
                <a:latin typeface="Times New Roman" panose="02020603050405020304" pitchFamily="18" charset="0"/>
                <a:ea typeface="ＭＳ Ｐゴシック" panose="020B0600070205080204" pitchFamily="34" charset="-128"/>
                <a:cs typeface="Times New Roman" panose="02020603050405020304" pitchFamily="18" charset="0"/>
              </a:rPr>
              <a:t>‏</a:t>
            </a:r>
            <a:endParaRPr lang="es-CL" altLang="es-CL" sz="2500">
              <a:latin typeface="Times New Roman" panose="02020603050405020304" pitchFamily="18" charset="0"/>
              <a:ea typeface="ＭＳ Ｐゴシック" panose="020B0600070205080204" pitchFamily="34" charset="-128"/>
              <a:cs typeface="Times New Roman" panose="02020603050405020304" pitchFamily="18" charset="0"/>
            </a:endParaRPr>
          </a:p>
          <a:p>
            <a:pPr>
              <a:spcBef>
                <a:spcPts val="625"/>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s-CL" altLang="es-CL" sz="2500">
              <a:latin typeface="Times New Roman" panose="02020603050405020304" pitchFamily="18" charset="0"/>
              <a:ea typeface="ＭＳ Ｐゴシック" panose="020B0600070205080204" pitchFamily="34" charset="-128"/>
              <a:cs typeface="Times New Roman" panose="02020603050405020304" pitchFamily="18" charset="0"/>
            </a:endParaRPr>
          </a:p>
          <a:p>
            <a:pPr>
              <a:spcBef>
                <a:spcPts val="625"/>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s-CL" altLang="es-CL" sz="2500">
              <a:latin typeface="Times New Roman" panose="02020603050405020304" pitchFamily="18" charset="0"/>
              <a:ea typeface="ＭＳ Ｐゴシック" panose="020B0600070205080204" pitchFamily="34" charset="-128"/>
              <a:cs typeface="Times New Roman" panose="02020603050405020304" pitchFamily="18" charset="0"/>
            </a:endParaRPr>
          </a:p>
        </p:txBody>
      </p:sp>
      <p:pic>
        <p:nvPicPr>
          <p:cNvPr id="16390" name="Picture 4">
            <a:extLst>
              <a:ext uri="{FF2B5EF4-FFF2-40B4-BE49-F238E27FC236}">
                <a16:creationId xmlns:a16="http://schemas.microsoft.com/office/drawing/2014/main" id="{63121520-AE69-4124-A003-2069A9B55F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6450" y="1579896"/>
            <a:ext cx="8064500"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aphicFrame>
        <p:nvGraphicFramePr>
          <p:cNvPr id="16391" name="Object 2">
            <a:extLst>
              <a:ext uri="{FF2B5EF4-FFF2-40B4-BE49-F238E27FC236}">
                <a16:creationId xmlns:a16="http://schemas.microsoft.com/office/drawing/2014/main" id="{14BC265C-D139-46DB-BC69-39BF517828F5}"/>
              </a:ext>
            </a:extLst>
          </p:cNvPr>
          <p:cNvGraphicFramePr>
            <a:graphicFrameLocks noChangeAspect="1"/>
          </p:cNvGraphicFramePr>
          <p:nvPr>
            <p:extLst>
              <p:ext uri="{D42A27DB-BD31-4B8C-83A1-F6EECF244321}">
                <p14:modId xmlns:p14="http://schemas.microsoft.com/office/powerpoint/2010/main" val="1902543453"/>
              </p:ext>
            </p:extLst>
          </p:nvPr>
        </p:nvGraphicFramePr>
        <p:xfrm>
          <a:off x="4724400" y="4070683"/>
          <a:ext cx="2286000" cy="1743075"/>
        </p:xfrm>
        <a:graphic>
          <a:graphicData uri="http://schemas.openxmlformats.org/presentationml/2006/ole">
            <mc:AlternateContent xmlns:mc="http://schemas.openxmlformats.org/markup-compatibility/2006">
              <mc:Choice xmlns:v="urn:schemas-microsoft-com:vml" Requires="v">
                <p:oleObj spid="_x0000_s2065" name="Picture" r:id="rId5" imgW="2285640" imgH="1742760" progId="Word.Picture.8">
                  <p:embed/>
                </p:oleObj>
              </mc:Choice>
              <mc:Fallback>
                <p:oleObj name="Picture" r:id="rId5" imgW="2285640" imgH="1742760" progId="Word.Picture.8">
                  <p:embed/>
                  <p:pic>
                    <p:nvPicPr>
                      <p:cNvPr id="16391" name="Object 2">
                        <a:extLst>
                          <a:ext uri="{FF2B5EF4-FFF2-40B4-BE49-F238E27FC236}">
                            <a16:creationId xmlns:a16="http://schemas.microsoft.com/office/drawing/2014/main" id="{14BC265C-D139-46DB-BC69-39BF517828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4400" y="4070683"/>
                        <a:ext cx="2286000" cy="17430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92" name="Text Box 6">
            <a:extLst>
              <a:ext uri="{FF2B5EF4-FFF2-40B4-BE49-F238E27FC236}">
                <a16:creationId xmlns:a16="http://schemas.microsoft.com/office/drawing/2014/main" id="{10A185E8-29E5-4BAD-ACC7-4BC29C8D8E9C}"/>
              </a:ext>
            </a:extLst>
          </p:cNvPr>
          <p:cNvSpPr txBox="1">
            <a:spLocks noChangeArrowheads="1"/>
          </p:cNvSpPr>
          <p:nvPr/>
        </p:nvSpPr>
        <p:spPr bwMode="auto">
          <a:xfrm>
            <a:off x="2438400" y="4680283"/>
            <a:ext cx="1808806"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eaLnBrk="0" hangingPunct="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 typeface="Arial;Helvetica" charset="0"/>
              <a:buNone/>
            </a:pPr>
            <a:r>
              <a:rPr lang="es-CL" altLang="es-CL" sz="2000">
                <a:solidFill>
                  <a:srgbClr val="000000"/>
                </a:solidFill>
                <a:latin typeface="Times New Roman" panose="02020603050405020304" pitchFamily="18" charset="0"/>
                <a:cs typeface="Times New Roman" panose="02020603050405020304" pitchFamily="18" charset="0"/>
              </a:rPr>
              <a:t>Actual situation</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1">
            <a:extLst>
              <a:ext uri="{FF2B5EF4-FFF2-40B4-BE49-F238E27FC236}">
                <a16:creationId xmlns:a16="http://schemas.microsoft.com/office/drawing/2014/main" id="{6B4972BC-446F-4431-8858-9245387CF26A}"/>
              </a:ext>
            </a:extLst>
          </p:cNvPr>
          <p:cNvSpPr>
            <a:spLocks noGrp="1" noChangeArrowheads="1"/>
          </p:cNvSpPr>
          <p:nvPr>
            <p:ph type="title"/>
          </p:nvPr>
        </p:nvSpPr>
        <p:spPr>
          <a:xfrm>
            <a:off x="1752600" y="450850"/>
            <a:ext cx="7772400" cy="1435100"/>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CL" altLang="es-CL" b="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rPr>
              <a:t>Assembling the fragments</a:t>
            </a:r>
          </a:p>
        </p:txBody>
      </p:sp>
      <p:sp>
        <p:nvSpPr>
          <p:cNvPr id="17412" name="Text Box 2">
            <a:extLst>
              <a:ext uri="{FF2B5EF4-FFF2-40B4-BE49-F238E27FC236}">
                <a16:creationId xmlns:a16="http://schemas.microsoft.com/office/drawing/2014/main" id="{C0D509B5-E7C4-4092-BF59-6DC1E9396CCF}"/>
              </a:ext>
            </a:extLst>
          </p:cNvPr>
          <p:cNvSpPr txBox="1">
            <a:spLocks noChangeArrowheads="1"/>
          </p:cNvSpPr>
          <p:nvPr/>
        </p:nvSpPr>
        <p:spPr bwMode="auto">
          <a:xfrm>
            <a:off x="2962275" y="2408321"/>
            <a:ext cx="165100"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s-ES_tradnl" altLang="es-CL" sz="1800"/>
          </a:p>
        </p:txBody>
      </p:sp>
      <p:pic>
        <p:nvPicPr>
          <p:cNvPr id="7171" name="Picture 3">
            <a:extLst>
              <a:ext uri="{FF2B5EF4-FFF2-40B4-BE49-F238E27FC236}">
                <a16:creationId xmlns:a16="http://schemas.microsoft.com/office/drawing/2014/main" id="{BF3D8597-F1B0-41A3-A4BE-CEB648615B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150" y="3195720"/>
            <a:ext cx="8521700" cy="313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7414" name="Line 4">
            <a:extLst>
              <a:ext uri="{FF2B5EF4-FFF2-40B4-BE49-F238E27FC236}">
                <a16:creationId xmlns:a16="http://schemas.microsoft.com/office/drawing/2014/main" id="{B891FB0C-A94B-43BC-822E-784073188D4A}"/>
              </a:ext>
            </a:extLst>
          </p:cNvPr>
          <p:cNvSpPr>
            <a:spLocks noChangeShapeType="1"/>
          </p:cNvSpPr>
          <p:nvPr/>
        </p:nvSpPr>
        <p:spPr bwMode="auto">
          <a:xfrm>
            <a:off x="3352800" y="1532020"/>
            <a:ext cx="533400" cy="457200"/>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s-MX"/>
          </a:p>
        </p:txBody>
      </p:sp>
      <p:sp>
        <p:nvSpPr>
          <p:cNvPr id="17415" name="Line 5">
            <a:extLst>
              <a:ext uri="{FF2B5EF4-FFF2-40B4-BE49-F238E27FC236}">
                <a16:creationId xmlns:a16="http://schemas.microsoft.com/office/drawing/2014/main" id="{8E3AD217-EBE1-4E5D-BB22-1FA6672CBD70}"/>
              </a:ext>
            </a:extLst>
          </p:cNvPr>
          <p:cNvSpPr>
            <a:spLocks noChangeShapeType="1"/>
          </p:cNvSpPr>
          <p:nvPr/>
        </p:nvSpPr>
        <p:spPr bwMode="auto">
          <a:xfrm>
            <a:off x="3886200" y="1836820"/>
            <a:ext cx="457200" cy="457200"/>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s-MX"/>
          </a:p>
        </p:txBody>
      </p:sp>
      <p:sp>
        <p:nvSpPr>
          <p:cNvPr id="17416" name="Line 6">
            <a:extLst>
              <a:ext uri="{FF2B5EF4-FFF2-40B4-BE49-F238E27FC236}">
                <a16:creationId xmlns:a16="http://schemas.microsoft.com/office/drawing/2014/main" id="{0A65A52C-71BA-4885-A0E7-B1765A182841}"/>
              </a:ext>
            </a:extLst>
          </p:cNvPr>
          <p:cNvSpPr>
            <a:spLocks noChangeShapeType="1"/>
          </p:cNvSpPr>
          <p:nvPr/>
        </p:nvSpPr>
        <p:spPr bwMode="auto">
          <a:xfrm flipV="1">
            <a:off x="4267200" y="1530434"/>
            <a:ext cx="609600" cy="231775"/>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s-MX"/>
          </a:p>
        </p:txBody>
      </p:sp>
      <p:sp>
        <p:nvSpPr>
          <p:cNvPr id="17417" name="Line 7">
            <a:extLst>
              <a:ext uri="{FF2B5EF4-FFF2-40B4-BE49-F238E27FC236}">
                <a16:creationId xmlns:a16="http://schemas.microsoft.com/office/drawing/2014/main" id="{33E582DE-9BB4-43B9-895C-E69ED1E8E68D}"/>
              </a:ext>
            </a:extLst>
          </p:cNvPr>
          <p:cNvSpPr>
            <a:spLocks noChangeShapeType="1"/>
          </p:cNvSpPr>
          <p:nvPr/>
        </p:nvSpPr>
        <p:spPr bwMode="auto">
          <a:xfrm flipV="1">
            <a:off x="4191000" y="1682834"/>
            <a:ext cx="609600" cy="231775"/>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s-MX"/>
          </a:p>
        </p:txBody>
      </p:sp>
      <p:sp>
        <p:nvSpPr>
          <p:cNvPr id="17418" name="Line 8">
            <a:extLst>
              <a:ext uri="{FF2B5EF4-FFF2-40B4-BE49-F238E27FC236}">
                <a16:creationId xmlns:a16="http://schemas.microsoft.com/office/drawing/2014/main" id="{C96F59DA-A0ED-46D4-AD93-824FFA856634}"/>
              </a:ext>
            </a:extLst>
          </p:cNvPr>
          <p:cNvSpPr>
            <a:spLocks noChangeShapeType="1"/>
          </p:cNvSpPr>
          <p:nvPr/>
        </p:nvSpPr>
        <p:spPr bwMode="auto">
          <a:xfrm flipV="1">
            <a:off x="3048000" y="1835234"/>
            <a:ext cx="457200" cy="384175"/>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s-MX"/>
          </a:p>
        </p:txBody>
      </p:sp>
      <p:sp>
        <p:nvSpPr>
          <p:cNvPr id="17419" name="Line 9">
            <a:extLst>
              <a:ext uri="{FF2B5EF4-FFF2-40B4-BE49-F238E27FC236}">
                <a16:creationId xmlns:a16="http://schemas.microsoft.com/office/drawing/2014/main" id="{65FFB5E4-7482-4293-AD5E-7DF687CE7E86}"/>
              </a:ext>
            </a:extLst>
          </p:cNvPr>
          <p:cNvSpPr>
            <a:spLocks noChangeShapeType="1"/>
          </p:cNvSpPr>
          <p:nvPr/>
        </p:nvSpPr>
        <p:spPr bwMode="auto">
          <a:xfrm flipH="1">
            <a:off x="2741614" y="2217820"/>
            <a:ext cx="460375" cy="381000"/>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s-MX"/>
          </a:p>
        </p:txBody>
      </p:sp>
      <p:sp>
        <p:nvSpPr>
          <p:cNvPr id="17420" name="Line 10">
            <a:extLst>
              <a:ext uri="{FF2B5EF4-FFF2-40B4-BE49-F238E27FC236}">
                <a16:creationId xmlns:a16="http://schemas.microsoft.com/office/drawing/2014/main" id="{ADFFE186-8539-489B-A406-ECF7CA5FEAE0}"/>
              </a:ext>
            </a:extLst>
          </p:cNvPr>
          <p:cNvSpPr>
            <a:spLocks noChangeShapeType="1"/>
          </p:cNvSpPr>
          <p:nvPr/>
        </p:nvSpPr>
        <p:spPr bwMode="auto">
          <a:xfrm>
            <a:off x="5638800" y="1836820"/>
            <a:ext cx="838200" cy="304800"/>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s-MX"/>
          </a:p>
        </p:txBody>
      </p:sp>
      <p:sp>
        <p:nvSpPr>
          <p:cNvPr id="17421" name="Line 11">
            <a:extLst>
              <a:ext uri="{FF2B5EF4-FFF2-40B4-BE49-F238E27FC236}">
                <a16:creationId xmlns:a16="http://schemas.microsoft.com/office/drawing/2014/main" id="{5C7E45AE-58A2-4CF9-9012-805E411BE620}"/>
              </a:ext>
            </a:extLst>
          </p:cNvPr>
          <p:cNvSpPr>
            <a:spLocks noChangeShapeType="1"/>
          </p:cNvSpPr>
          <p:nvPr/>
        </p:nvSpPr>
        <p:spPr bwMode="auto">
          <a:xfrm flipV="1">
            <a:off x="4953000" y="2216234"/>
            <a:ext cx="457200" cy="384175"/>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s-MX"/>
          </a:p>
        </p:txBody>
      </p:sp>
      <p:sp>
        <p:nvSpPr>
          <p:cNvPr id="17422" name="Line 12">
            <a:extLst>
              <a:ext uri="{FF2B5EF4-FFF2-40B4-BE49-F238E27FC236}">
                <a16:creationId xmlns:a16="http://schemas.microsoft.com/office/drawing/2014/main" id="{73962F74-AB77-4A97-91B6-D591E887147F}"/>
              </a:ext>
            </a:extLst>
          </p:cNvPr>
          <p:cNvSpPr>
            <a:spLocks noChangeShapeType="1"/>
          </p:cNvSpPr>
          <p:nvPr/>
        </p:nvSpPr>
        <p:spPr bwMode="auto">
          <a:xfrm>
            <a:off x="5791200" y="1455820"/>
            <a:ext cx="838200" cy="158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s-MX"/>
          </a:p>
        </p:txBody>
      </p:sp>
      <p:sp>
        <p:nvSpPr>
          <p:cNvPr id="17423" name="Line 13">
            <a:extLst>
              <a:ext uri="{FF2B5EF4-FFF2-40B4-BE49-F238E27FC236}">
                <a16:creationId xmlns:a16="http://schemas.microsoft.com/office/drawing/2014/main" id="{E9626503-A457-4CA0-A257-9C03078D44D0}"/>
              </a:ext>
            </a:extLst>
          </p:cNvPr>
          <p:cNvSpPr>
            <a:spLocks noChangeShapeType="1"/>
          </p:cNvSpPr>
          <p:nvPr/>
        </p:nvSpPr>
        <p:spPr bwMode="auto">
          <a:xfrm>
            <a:off x="6553200" y="1532020"/>
            <a:ext cx="762000" cy="158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s-MX"/>
          </a:p>
        </p:txBody>
      </p:sp>
      <p:sp>
        <p:nvSpPr>
          <p:cNvPr id="17424" name="Line 14">
            <a:extLst>
              <a:ext uri="{FF2B5EF4-FFF2-40B4-BE49-F238E27FC236}">
                <a16:creationId xmlns:a16="http://schemas.microsoft.com/office/drawing/2014/main" id="{9A037EE4-AAB4-479C-A03C-E4A1F56C9467}"/>
              </a:ext>
            </a:extLst>
          </p:cNvPr>
          <p:cNvSpPr>
            <a:spLocks noChangeShapeType="1"/>
          </p:cNvSpPr>
          <p:nvPr/>
        </p:nvSpPr>
        <p:spPr bwMode="auto">
          <a:xfrm>
            <a:off x="7162800" y="1608220"/>
            <a:ext cx="838200" cy="158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s-MX"/>
          </a:p>
        </p:txBody>
      </p:sp>
      <p:sp>
        <p:nvSpPr>
          <p:cNvPr id="17425" name="Line 15">
            <a:extLst>
              <a:ext uri="{FF2B5EF4-FFF2-40B4-BE49-F238E27FC236}">
                <a16:creationId xmlns:a16="http://schemas.microsoft.com/office/drawing/2014/main" id="{985AA0C7-B051-4AF8-AF26-195D27F691B0}"/>
              </a:ext>
            </a:extLst>
          </p:cNvPr>
          <p:cNvSpPr>
            <a:spLocks noChangeShapeType="1"/>
          </p:cNvSpPr>
          <p:nvPr/>
        </p:nvSpPr>
        <p:spPr bwMode="auto">
          <a:xfrm flipH="1">
            <a:off x="3046414" y="2141620"/>
            <a:ext cx="79375" cy="76200"/>
          </a:xfrm>
          <a:prstGeom prst="line">
            <a:avLst/>
          </a:prstGeom>
          <a:noFill/>
          <a:ln w="28440">
            <a:solidFill>
              <a:srgbClr val="00CC00"/>
            </a:solidFill>
            <a:miter lim="800000"/>
            <a:headEnd/>
            <a:tailEnd/>
          </a:ln>
          <a:extLst>
            <a:ext uri="{909E8E84-426E-40DD-AFC4-6F175D3DCCD1}">
              <a14:hiddenFill xmlns:a14="http://schemas.microsoft.com/office/drawing/2010/main">
                <a:noFill/>
              </a14:hiddenFill>
            </a:ext>
          </a:extLst>
        </p:spPr>
        <p:txBody>
          <a:bodyPr/>
          <a:lstStyle/>
          <a:p>
            <a:endParaRPr lang="es-MX"/>
          </a:p>
        </p:txBody>
      </p:sp>
      <p:sp>
        <p:nvSpPr>
          <p:cNvPr id="17426" name="Line 16">
            <a:extLst>
              <a:ext uri="{FF2B5EF4-FFF2-40B4-BE49-F238E27FC236}">
                <a16:creationId xmlns:a16="http://schemas.microsoft.com/office/drawing/2014/main" id="{245E1439-678A-4C6E-A12F-1447866910AA}"/>
              </a:ext>
            </a:extLst>
          </p:cNvPr>
          <p:cNvSpPr>
            <a:spLocks noChangeShapeType="1"/>
          </p:cNvSpPr>
          <p:nvPr/>
        </p:nvSpPr>
        <p:spPr bwMode="auto">
          <a:xfrm flipH="1">
            <a:off x="3427414" y="1836820"/>
            <a:ext cx="79375" cy="76200"/>
          </a:xfrm>
          <a:prstGeom prst="line">
            <a:avLst/>
          </a:prstGeom>
          <a:noFill/>
          <a:ln w="28440">
            <a:solidFill>
              <a:srgbClr val="00CC00"/>
            </a:solidFill>
            <a:miter lim="800000"/>
            <a:headEnd/>
            <a:tailEnd/>
          </a:ln>
          <a:extLst>
            <a:ext uri="{909E8E84-426E-40DD-AFC4-6F175D3DCCD1}">
              <a14:hiddenFill xmlns:a14="http://schemas.microsoft.com/office/drawing/2010/main">
                <a:noFill/>
              </a14:hiddenFill>
            </a:ext>
          </a:extLst>
        </p:spPr>
        <p:txBody>
          <a:bodyPr/>
          <a:lstStyle/>
          <a:p>
            <a:endParaRPr lang="es-MX"/>
          </a:p>
        </p:txBody>
      </p:sp>
      <p:sp>
        <p:nvSpPr>
          <p:cNvPr id="17427" name="Line 17">
            <a:extLst>
              <a:ext uri="{FF2B5EF4-FFF2-40B4-BE49-F238E27FC236}">
                <a16:creationId xmlns:a16="http://schemas.microsoft.com/office/drawing/2014/main" id="{5FD495B1-FC63-4A7E-B9C1-5F6F4E452EAF}"/>
              </a:ext>
            </a:extLst>
          </p:cNvPr>
          <p:cNvSpPr>
            <a:spLocks noChangeShapeType="1"/>
          </p:cNvSpPr>
          <p:nvPr/>
        </p:nvSpPr>
        <p:spPr bwMode="auto">
          <a:xfrm flipH="1">
            <a:off x="3122614" y="2217820"/>
            <a:ext cx="79375" cy="76200"/>
          </a:xfrm>
          <a:prstGeom prst="line">
            <a:avLst/>
          </a:prstGeom>
          <a:noFill/>
          <a:ln w="28440">
            <a:solidFill>
              <a:srgbClr val="00CC00"/>
            </a:solidFill>
            <a:miter lim="800000"/>
            <a:headEnd/>
            <a:tailEnd/>
          </a:ln>
          <a:extLst>
            <a:ext uri="{909E8E84-426E-40DD-AFC4-6F175D3DCCD1}">
              <a14:hiddenFill xmlns:a14="http://schemas.microsoft.com/office/drawing/2010/main">
                <a:noFill/>
              </a14:hiddenFill>
            </a:ext>
          </a:extLst>
        </p:spPr>
        <p:txBody>
          <a:bodyPr/>
          <a:lstStyle/>
          <a:p>
            <a:endParaRPr lang="es-MX"/>
          </a:p>
        </p:txBody>
      </p:sp>
      <p:sp>
        <p:nvSpPr>
          <p:cNvPr id="17428" name="Line 18">
            <a:extLst>
              <a:ext uri="{FF2B5EF4-FFF2-40B4-BE49-F238E27FC236}">
                <a16:creationId xmlns:a16="http://schemas.microsoft.com/office/drawing/2014/main" id="{EEA36542-F43F-431C-A348-731198EF3559}"/>
              </a:ext>
            </a:extLst>
          </p:cNvPr>
          <p:cNvSpPr>
            <a:spLocks noChangeShapeType="1"/>
          </p:cNvSpPr>
          <p:nvPr/>
        </p:nvSpPr>
        <p:spPr bwMode="auto">
          <a:xfrm flipH="1">
            <a:off x="2741614" y="2522620"/>
            <a:ext cx="79375" cy="76200"/>
          </a:xfrm>
          <a:prstGeom prst="line">
            <a:avLst/>
          </a:prstGeom>
          <a:noFill/>
          <a:ln w="28440">
            <a:solidFill>
              <a:srgbClr val="00CC00"/>
            </a:solidFill>
            <a:miter lim="800000"/>
            <a:headEnd/>
            <a:tailEnd/>
          </a:ln>
          <a:extLst>
            <a:ext uri="{909E8E84-426E-40DD-AFC4-6F175D3DCCD1}">
              <a14:hiddenFill xmlns:a14="http://schemas.microsoft.com/office/drawing/2010/main">
                <a:noFill/>
              </a14:hiddenFill>
            </a:ext>
          </a:extLst>
        </p:spPr>
        <p:txBody>
          <a:bodyPr/>
          <a:lstStyle/>
          <a:p>
            <a:endParaRPr lang="es-MX"/>
          </a:p>
        </p:txBody>
      </p:sp>
      <p:sp>
        <p:nvSpPr>
          <p:cNvPr id="17429" name="Line 19">
            <a:extLst>
              <a:ext uri="{FF2B5EF4-FFF2-40B4-BE49-F238E27FC236}">
                <a16:creationId xmlns:a16="http://schemas.microsoft.com/office/drawing/2014/main" id="{5F9C880C-2E7C-49AB-BAB8-7FBA6BCAC480}"/>
              </a:ext>
            </a:extLst>
          </p:cNvPr>
          <p:cNvSpPr>
            <a:spLocks noChangeShapeType="1"/>
          </p:cNvSpPr>
          <p:nvPr/>
        </p:nvSpPr>
        <p:spPr bwMode="auto">
          <a:xfrm>
            <a:off x="3733800" y="1836820"/>
            <a:ext cx="152400" cy="152400"/>
          </a:xfrm>
          <a:prstGeom prst="line">
            <a:avLst/>
          </a:prstGeom>
          <a:noFill/>
          <a:ln w="28440">
            <a:solidFill>
              <a:srgbClr val="00CC00"/>
            </a:solidFill>
            <a:miter lim="800000"/>
            <a:headEnd/>
            <a:tailEnd/>
          </a:ln>
          <a:extLst>
            <a:ext uri="{909E8E84-426E-40DD-AFC4-6F175D3DCCD1}">
              <a14:hiddenFill xmlns:a14="http://schemas.microsoft.com/office/drawing/2010/main">
                <a:noFill/>
              </a14:hiddenFill>
            </a:ext>
          </a:extLst>
        </p:spPr>
        <p:txBody>
          <a:bodyPr/>
          <a:lstStyle/>
          <a:p>
            <a:endParaRPr lang="es-MX"/>
          </a:p>
        </p:txBody>
      </p:sp>
      <p:sp>
        <p:nvSpPr>
          <p:cNvPr id="17430" name="Line 20">
            <a:extLst>
              <a:ext uri="{FF2B5EF4-FFF2-40B4-BE49-F238E27FC236}">
                <a16:creationId xmlns:a16="http://schemas.microsoft.com/office/drawing/2014/main" id="{61D9BF22-D0D6-4BEA-832C-185C49FCD690}"/>
              </a:ext>
            </a:extLst>
          </p:cNvPr>
          <p:cNvSpPr>
            <a:spLocks noChangeShapeType="1"/>
          </p:cNvSpPr>
          <p:nvPr/>
        </p:nvSpPr>
        <p:spPr bwMode="auto">
          <a:xfrm>
            <a:off x="3886200" y="1836820"/>
            <a:ext cx="152400" cy="152400"/>
          </a:xfrm>
          <a:prstGeom prst="line">
            <a:avLst/>
          </a:prstGeom>
          <a:noFill/>
          <a:ln w="28440">
            <a:solidFill>
              <a:srgbClr val="00CC00"/>
            </a:solidFill>
            <a:miter lim="800000"/>
            <a:headEnd/>
            <a:tailEnd/>
          </a:ln>
          <a:extLst>
            <a:ext uri="{909E8E84-426E-40DD-AFC4-6F175D3DCCD1}">
              <a14:hiddenFill xmlns:a14="http://schemas.microsoft.com/office/drawing/2010/main">
                <a:noFill/>
              </a14:hiddenFill>
            </a:ext>
          </a:extLst>
        </p:spPr>
        <p:txBody>
          <a:bodyPr/>
          <a:lstStyle/>
          <a:p>
            <a:endParaRPr lang="es-MX"/>
          </a:p>
        </p:txBody>
      </p:sp>
      <p:sp>
        <p:nvSpPr>
          <p:cNvPr id="17431" name="Line 21">
            <a:extLst>
              <a:ext uri="{FF2B5EF4-FFF2-40B4-BE49-F238E27FC236}">
                <a16:creationId xmlns:a16="http://schemas.microsoft.com/office/drawing/2014/main" id="{187BA76A-279F-4C24-8374-C2700DA92CBC}"/>
              </a:ext>
            </a:extLst>
          </p:cNvPr>
          <p:cNvSpPr>
            <a:spLocks noChangeShapeType="1"/>
          </p:cNvSpPr>
          <p:nvPr/>
        </p:nvSpPr>
        <p:spPr bwMode="auto">
          <a:xfrm>
            <a:off x="4191000" y="2141620"/>
            <a:ext cx="152400" cy="152400"/>
          </a:xfrm>
          <a:prstGeom prst="line">
            <a:avLst/>
          </a:prstGeom>
          <a:noFill/>
          <a:ln w="28440">
            <a:solidFill>
              <a:srgbClr val="00CC00"/>
            </a:solidFill>
            <a:miter lim="800000"/>
            <a:headEnd/>
            <a:tailEnd/>
          </a:ln>
          <a:extLst>
            <a:ext uri="{909E8E84-426E-40DD-AFC4-6F175D3DCCD1}">
              <a14:hiddenFill xmlns:a14="http://schemas.microsoft.com/office/drawing/2010/main">
                <a:noFill/>
              </a14:hiddenFill>
            </a:ext>
          </a:extLst>
        </p:spPr>
        <p:txBody>
          <a:bodyPr/>
          <a:lstStyle/>
          <a:p>
            <a:endParaRPr lang="es-MX"/>
          </a:p>
        </p:txBody>
      </p:sp>
      <p:sp>
        <p:nvSpPr>
          <p:cNvPr id="17432" name="Line 22">
            <a:extLst>
              <a:ext uri="{FF2B5EF4-FFF2-40B4-BE49-F238E27FC236}">
                <a16:creationId xmlns:a16="http://schemas.microsoft.com/office/drawing/2014/main" id="{95078EC3-2946-49CE-9339-EBBAF582D4A9}"/>
              </a:ext>
            </a:extLst>
          </p:cNvPr>
          <p:cNvSpPr>
            <a:spLocks noChangeShapeType="1"/>
          </p:cNvSpPr>
          <p:nvPr/>
        </p:nvSpPr>
        <p:spPr bwMode="auto">
          <a:xfrm flipV="1">
            <a:off x="4191000" y="1835234"/>
            <a:ext cx="228600" cy="79375"/>
          </a:xfrm>
          <a:prstGeom prst="line">
            <a:avLst/>
          </a:prstGeom>
          <a:noFill/>
          <a:ln w="28440">
            <a:solidFill>
              <a:srgbClr val="00CC00"/>
            </a:solidFill>
            <a:miter lim="800000"/>
            <a:headEnd/>
            <a:tailEnd/>
          </a:ln>
          <a:extLst>
            <a:ext uri="{909E8E84-426E-40DD-AFC4-6F175D3DCCD1}">
              <a14:hiddenFill xmlns:a14="http://schemas.microsoft.com/office/drawing/2010/main">
                <a:noFill/>
              </a14:hiddenFill>
            </a:ext>
          </a:extLst>
        </p:spPr>
        <p:txBody>
          <a:bodyPr/>
          <a:lstStyle/>
          <a:p>
            <a:endParaRPr lang="es-MX"/>
          </a:p>
        </p:txBody>
      </p:sp>
      <p:sp>
        <p:nvSpPr>
          <p:cNvPr id="17433" name="Line 23">
            <a:extLst>
              <a:ext uri="{FF2B5EF4-FFF2-40B4-BE49-F238E27FC236}">
                <a16:creationId xmlns:a16="http://schemas.microsoft.com/office/drawing/2014/main" id="{CE04CBCC-EA11-43EE-949A-272BE5627C67}"/>
              </a:ext>
            </a:extLst>
          </p:cNvPr>
          <p:cNvSpPr>
            <a:spLocks noChangeShapeType="1"/>
          </p:cNvSpPr>
          <p:nvPr/>
        </p:nvSpPr>
        <p:spPr bwMode="auto">
          <a:xfrm flipV="1">
            <a:off x="4267200" y="1682834"/>
            <a:ext cx="228600" cy="79375"/>
          </a:xfrm>
          <a:prstGeom prst="line">
            <a:avLst/>
          </a:prstGeom>
          <a:noFill/>
          <a:ln w="28440">
            <a:solidFill>
              <a:srgbClr val="00CC00"/>
            </a:solidFill>
            <a:miter lim="800000"/>
            <a:headEnd/>
            <a:tailEnd/>
          </a:ln>
          <a:extLst>
            <a:ext uri="{909E8E84-426E-40DD-AFC4-6F175D3DCCD1}">
              <a14:hiddenFill xmlns:a14="http://schemas.microsoft.com/office/drawing/2010/main">
                <a:noFill/>
              </a14:hiddenFill>
            </a:ext>
          </a:extLst>
        </p:spPr>
        <p:txBody>
          <a:bodyPr/>
          <a:lstStyle/>
          <a:p>
            <a:endParaRPr lang="es-MX"/>
          </a:p>
        </p:txBody>
      </p:sp>
      <p:sp>
        <p:nvSpPr>
          <p:cNvPr id="17434" name="Line 24">
            <a:extLst>
              <a:ext uri="{FF2B5EF4-FFF2-40B4-BE49-F238E27FC236}">
                <a16:creationId xmlns:a16="http://schemas.microsoft.com/office/drawing/2014/main" id="{2B023C04-4A0C-4099-A348-31DBBA5C555C}"/>
              </a:ext>
            </a:extLst>
          </p:cNvPr>
          <p:cNvSpPr>
            <a:spLocks noChangeShapeType="1"/>
          </p:cNvSpPr>
          <p:nvPr/>
        </p:nvSpPr>
        <p:spPr bwMode="auto">
          <a:xfrm flipV="1">
            <a:off x="4648200" y="1682834"/>
            <a:ext cx="228600" cy="79375"/>
          </a:xfrm>
          <a:prstGeom prst="line">
            <a:avLst/>
          </a:prstGeom>
          <a:noFill/>
          <a:ln w="28440">
            <a:solidFill>
              <a:srgbClr val="00CC00"/>
            </a:solidFill>
            <a:miter lim="800000"/>
            <a:headEnd/>
            <a:tailEnd/>
          </a:ln>
          <a:extLst>
            <a:ext uri="{909E8E84-426E-40DD-AFC4-6F175D3DCCD1}">
              <a14:hiddenFill xmlns:a14="http://schemas.microsoft.com/office/drawing/2010/main">
                <a:noFill/>
              </a14:hiddenFill>
            </a:ext>
          </a:extLst>
        </p:spPr>
        <p:txBody>
          <a:bodyPr/>
          <a:lstStyle/>
          <a:p>
            <a:endParaRPr lang="es-MX"/>
          </a:p>
        </p:txBody>
      </p:sp>
      <p:sp>
        <p:nvSpPr>
          <p:cNvPr id="17435" name="Line 25">
            <a:extLst>
              <a:ext uri="{FF2B5EF4-FFF2-40B4-BE49-F238E27FC236}">
                <a16:creationId xmlns:a16="http://schemas.microsoft.com/office/drawing/2014/main" id="{2B2249D7-A068-489F-8FA7-82C5540A1F82}"/>
              </a:ext>
            </a:extLst>
          </p:cNvPr>
          <p:cNvSpPr>
            <a:spLocks noChangeShapeType="1"/>
          </p:cNvSpPr>
          <p:nvPr/>
        </p:nvSpPr>
        <p:spPr bwMode="auto">
          <a:xfrm flipV="1">
            <a:off x="4648200" y="1530434"/>
            <a:ext cx="228600" cy="79375"/>
          </a:xfrm>
          <a:prstGeom prst="line">
            <a:avLst/>
          </a:prstGeom>
          <a:noFill/>
          <a:ln w="28440">
            <a:solidFill>
              <a:srgbClr val="00CC00"/>
            </a:solidFill>
            <a:miter lim="800000"/>
            <a:headEnd/>
            <a:tailEnd/>
          </a:ln>
          <a:extLst>
            <a:ext uri="{909E8E84-426E-40DD-AFC4-6F175D3DCCD1}">
              <a14:hiddenFill xmlns:a14="http://schemas.microsoft.com/office/drawing/2010/main">
                <a:noFill/>
              </a14:hiddenFill>
            </a:ext>
          </a:extLst>
        </p:spPr>
        <p:txBody>
          <a:bodyPr/>
          <a:lstStyle/>
          <a:p>
            <a:endParaRPr lang="es-MX"/>
          </a:p>
        </p:txBody>
      </p:sp>
      <p:sp>
        <p:nvSpPr>
          <p:cNvPr id="17436" name="Line 26">
            <a:extLst>
              <a:ext uri="{FF2B5EF4-FFF2-40B4-BE49-F238E27FC236}">
                <a16:creationId xmlns:a16="http://schemas.microsoft.com/office/drawing/2014/main" id="{01488F23-57B8-4062-853E-59C812223E1E}"/>
              </a:ext>
            </a:extLst>
          </p:cNvPr>
          <p:cNvSpPr>
            <a:spLocks noChangeShapeType="1"/>
          </p:cNvSpPr>
          <p:nvPr/>
        </p:nvSpPr>
        <p:spPr bwMode="auto">
          <a:xfrm>
            <a:off x="5638800" y="1836820"/>
            <a:ext cx="152400" cy="76200"/>
          </a:xfrm>
          <a:prstGeom prst="line">
            <a:avLst/>
          </a:prstGeom>
          <a:noFill/>
          <a:ln w="28440">
            <a:solidFill>
              <a:srgbClr val="00CC00"/>
            </a:solidFill>
            <a:miter lim="800000"/>
            <a:headEnd/>
            <a:tailEnd/>
          </a:ln>
          <a:extLst>
            <a:ext uri="{909E8E84-426E-40DD-AFC4-6F175D3DCCD1}">
              <a14:hiddenFill xmlns:a14="http://schemas.microsoft.com/office/drawing/2010/main">
                <a:noFill/>
              </a14:hiddenFill>
            </a:ext>
          </a:extLst>
        </p:spPr>
        <p:txBody>
          <a:bodyPr/>
          <a:lstStyle/>
          <a:p>
            <a:endParaRPr lang="es-MX"/>
          </a:p>
        </p:txBody>
      </p:sp>
      <p:sp>
        <p:nvSpPr>
          <p:cNvPr id="17437" name="Line 27">
            <a:extLst>
              <a:ext uri="{FF2B5EF4-FFF2-40B4-BE49-F238E27FC236}">
                <a16:creationId xmlns:a16="http://schemas.microsoft.com/office/drawing/2014/main" id="{58015DBF-FA51-43E0-BAB4-C1277E527ADE}"/>
              </a:ext>
            </a:extLst>
          </p:cNvPr>
          <p:cNvSpPr>
            <a:spLocks noChangeShapeType="1"/>
          </p:cNvSpPr>
          <p:nvPr/>
        </p:nvSpPr>
        <p:spPr bwMode="auto">
          <a:xfrm>
            <a:off x="6324600" y="2065420"/>
            <a:ext cx="152400" cy="76200"/>
          </a:xfrm>
          <a:prstGeom prst="line">
            <a:avLst/>
          </a:prstGeom>
          <a:noFill/>
          <a:ln w="28440">
            <a:solidFill>
              <a:srgbClr val="00CC00"/>
            </a:solidFill>
            <a:miter lim="800000"/>
            <a:headEnd/>
            <a:tailEnd/>
          </a:ln>
          <a:extLst>
            <a:ext uri="{909E8E84-426E-40DD-AFC4-6F175D3DCCD1}">
              <a14:hiddenFill xmlns:a14="http://schemas.microsoft.com/office/drawing/2010/main">
                <a:noFill/>
              </a14:hiddenFill>
            </a:ext>
          </a:extLst>
        </p:spPr>
        <p:txBody>
          <a:bodyPr/>
          <a:lstStyle/>
          <a:p>
            <a:endParaRPr lang="es-MX"/>
          </a:p>
        </p:txBody>
      </p:sp>
      <p:sp>
        <p:nvSpPr>
          <p:cNvPr id="17438" name="Line 28">
            <a:extLst>
              <a:ext uri="{FF2B5EF4-FFF2-40B4-BE49-F238E27FC236}">
                <a16:creationId xmlns:a16="http://schemas.microsoft.com/office/drawing/2014/main" id="{4C713769-461B-44FA-8427-A551D2F9C76B}"/>
              </a:ext>
            </a:extLst>
          </p:cNvPr>
          <p:cNvSpPr>
            <a:spLocks noChangeShapeType="1"/>
          </p:cNvSpPr>
          <p:nvPr/>
        </p:nvSpPr>
        <p:spPr bwMode="auto">
          <a:xfrm flipV="1">
            <a:off x="5257800" y="2216234"/>
            <a:ext cx="152400" cy="155575"/>
          </a:xfrm>
          <a:prstGeom prst="line">
            <a:avLst/>
          </a:prstGeom>
          <a:noFill/>
          <a:ln w="28440">
            <a:solidFill>
              <a:srgbClr val="00CC00"/>
            </a:solidFill>
            <a:miter lim="800000"/>
            <a:headEnd/>
            <a:tailEnd/>
          </a:ln>
          <a:extLst>
            <a:ext uri="{909E8E84-426E-40DD-AFC4-6F175D3DCCD1}">
              <a14:hiddenFill xmlns:a14="http://schemas.microsoft.com/office/drawing/2010/main">
                <a:noFill/>
              </a14:hiddenFill>
            </a:ext>
          </a:extLst>
        </p:spPr>
        <p:txBody>
          <a:bodyPr/>
          <a:lstStyle/>
          <a:p>
            <a:endParaRPr lang="es-MX"/>
          </a:p>
        </p:txBody>
      </p:sp>
      <p:sp>
        <p:nvSpPr>
          <p:cNvPr id="17439" name="Line 29">
            <a:extLst>
              <a:ext uri="{FF2B5EF4-FFF2-40B4-BE49-F238E27FC236}">
                <a16:creationId xmlns:a16="http://schemas.microsoft.com/office/drawing/2014/main" id="{CBE19F4C-6CFE-4ED6-AF0C-86D88948EE13}"/>
              </a:ext>
            </a:extLst>
          </p:cNvPr>
          <p:cNvSpPr>
            <a:spLocks noChangeShapeType="1"/>
          </p:cNvSpPr>
          <p:nvPr/>
        </p:nvSpPr>
        <p:spPr bwMode="auto">
          <a:xfrm>
            <a:off x="5791200" y="1455820"/>
            <a:ext cx="304800" cy="1588"/>
          </a:xfrm>
          <a:prstGeom prst="line">
            <a:avLst/>
          </a:prstGeom>
          <a:noFill/>
          <a:ln w="28440">
            <a:solidFill>
              <a:srgbClr val="00CC00"/>
            </a:solidFill>
            <a:miter lim="800000"/>
            <a:headEnd/>
            <a:tailEnd/>
          </a:ln>
          <a:extLst>
            <a:ext uri="{909E8E84-426E-40DD-AFC4-6F175D3DCCD1}">
              <a14:hiddenFill xmlns:a14="http://schemas.microsoft.com/office/drawing/2010/main">
                <a:noFill/>
              </a14:hiddenFill>
            </a:ext>
          </a:extLst>
        </p:spPr>
        <p:txBody>
          <a:bodyPr/>
          <a:lstStyle/>
          <a:p>
            <a:endParaRPr lang="es-MX"/>
          </a:p>
        </p:txBody>
      </p:sp>
      <p:sp>
        <p:nvSpPr>
          <p:cNvPr id="17440" name="Line 30">
            <a:extLst>
              <a:ext uri="{FF2B5EF4-FFF2-40B4-BE49-F238E27FC236}">
                <a16:creationId xmlns:a16="http://schemas.microsoft.com/office/drawing/2014/main" id="{4E94C26B-50FC-40C3-B255-6E9E7FFD6CB5}"/>
              </a:ext>
            </a:extLst>
          </p:cNvPr>
          <p:cNvSpPr>
            <a:spLocks noChangeShapeType="1"/>
          </p:cNvSpPr>
          <p:nvPr/>
        </p:nvSpPr>
        <p:spPr bwMode="auto">
          <a:xfrm>
            <a:off x="6324600" y="1455820"/>
            <a:ext cx="304800" cy="1588"/>
          </a:xfrm>
          <a:prstGeom prst="line">
            <a:avLst/>
          </a:prstGeom>
          <a:noFill/>
          <a:ln w="28440">
            <a:solidFill>
              <a:srgbClr val="00CC00"/>
            </a:solidFill>
            <a:miter lim="800000"/>
            <a:headEnd/>
            <a:tailEnd/>
          </a:ln>
          <a:extLst>
            <a:ext uri="{909E8E84-426E-40DD-AFC4-6F175D3DCCD1}">
              <a14:hiddenFill xmlns:a14="http://schemas.microsoft.com/office/drawing/2010/main">
                <a:noFill/>
              </a14:hiddenFill>
            </a:ext>
          </a:extLst>
        </p:spPr>
        <p:txBody>
          <a:bodyPr/>
          <a:lstStyle/>
          <a:p>
            <a:endParaRPr lang="es-MX"/>
          </a:p>
        </p:txBody>
      </p:sp>
      <p:sp>
        <p:nvSpPr>
          <p:cNvPr id="17441" name="Line 31">
            <a:extLst>
              <a:ext uri="{FF2B5EF4-FFF2-40B4-BE49-F238E27FC236}">
                <a16:creationId xmlns:a16="http://schemas.microsoft.com/office/drawing/2014/main" id="{C2647F3F-E5E5-435D-9985-B8A5C804D68A}"/>
              </a:ext>
            </a:extLst>
          </p:cNvPr>
          <p:cNvSpPr>
            <a:spLocks noChangeShapeType="1"/>
          </p:cNvSpPr>
          <p:nvPr/>
        </p:nvSpPr>
        <p:spPr bwMode="auto">
          <a:xfrm>
            <a:off x="6477000" y="1532020"/>
            <a:ext cx="304800" cy="1588"/>
          </a:xfrm>
          <a:prstGeom prst="line">
            <a:avLst/>
          </a:prstGeom>
          <a:noFill/>
          <a:ln w="28440">
            <a:solidFill>
              <a:srgbClr val="00CC00"/>
            </a:solidFill>
            <a:miter lim="800000"/>
            <a:headEnd/>
            <a:tailEnd/>
          </a:ln>
          <a:extLst>
            <a:ext uri="{909E8E84-426E-40DD-AFC4-6F175D3DCCD1}">
              <a14:hiddenFill xmlns:a14="http://schemas.microsoft.com/office/drawing/2010/main">
                <a:noFill/>
              </a14:hiddenFill>
            </a:ext>
          </a:extLst>
        </p:spPr>
        <p:txBody>
          <a:bodyPr/>
          <a:lstStyle/>
          <a:p>
            <a:endParaRPr lang="es-MX"/>
          </a:p>
        </p:txBody>
      </p:sp>
      <p:sp>
        <p:nvSpPr>
          <p:cNvPr id="17442" name="Line 32">
            <a:extLst>
              <a:ext uri="{FF2B5EF4-FFF2-40B4-BE49-F238E27FC236}">
                <a16:creationId xmlns:a16="http://schemas.microsoft.com/office/drawing/2014/main" id="{CB417394-9E73-4479-8E33-B4BB6BD3E2DC}"/>
              </a:ext>
            </a:extLst>
          </p:cNvPr>
          <p:cNvSpPr>
            <a:spLocks noChangeShapeType="1"/>
          </p:cNvSpPr>
          <p:nvPr/>
        </p:nvSpPr>
        <p:spPr bwMode="auto">
          <a:xfrm>
            <a:off x="7086600" y="1532020"/>
            <a:ext cx="304800" cy="1588"/>
          </a:xfrm>
          <a:prstGeom prst="line">
            <a:avLst/>
          </a:prstGeom>
          <a:noFill/>
          <a:ln w="28440">
            <a:solidFill>
              <a:srgbClr val="00CC00"/>
            </a:solidFill>
            <a:miter lim="800000"/>
            <a:headEnd/>
            <a:tailEnd/>
          </a:ln>
          <a:extLst>
            <a:ext uri="{909E8E84-426E-40DD-AFC4-6F175D3DCCD1}">
              <a14:hiddenFill xmlns:a14="http://schemas.microsoft.com/office/drawing/2010/main">
                <a:noFill/>
              </a14:hiddenFill>
            </a:ext>
          </a:extLst>
        </p:spPr>
        <p:txBody>
          <a:bodyPr/>
          <a:lstStyle/>
          <a:p>
            <a:endParaRPr lang="es-MX"/>
          </a:p>
        </p:txBody>
      </p:sp>
      <p:sp>
        <p:nvSpPr>
          <p:cNvPr id="17443" name="Line 33">
            <a:extLst>
              <a:ext uri="{FF2B5EF4-FFF2-40B4-BE49-F238E27FC236}">
                <a16:creationId xmlns:a16="http://schemas.microsoft.com/office/drawing/2014/main" id="{06C9B5FA-5F49-4F15-BA0E-C82ACB9539E0}"/>
              </a:ext>
            </a:extLst>
          </p:cNvPr>
          <p:cNvSpPr>
            <a:spLocks noChangeShapeType="1"/>
          </p:cNvSpPr>
          <p:nvPr/>
        </p:nvSpPr>
        <p:spPr bwMode="auto">
          <a:xfrm>
            <a:off x="7162800" y="1608220"/>
            <a:ext cx="304800" cy="1588"/>
          </a:xfrm>
          <a:prstGeom prst="line">
            <a:avLst/>
          </a:prstGeom>
          <a:noFill/>
          <a:ln w="28440">
            <a:solidFill>
              <a:srgbClr val="00CC00"/>
            </a:solidFill>
            <a:miter lim="800000"/>
            <a:headEnd/>
            <a:tailEnd/>
          </a:ln>
          <a:extLst>
            <a:ext uri="{909E8E84-426E-40DD-AFC4-6F175D3DCCD1}">
              <a14:hiddenFill xmlns:a14="http://schemas.microsoft.com/office/drawing/2010/main">
                <a:noFill/>
              </a14:hiddenFill>
            </a:ext>
          </a:extLst>
        </p:spPr>
        <p:txBody>
          <a:bodyPr/>
          <a:lstStyle/>
          <a:p>
            <a:endParaRPr lang="es-MX"/>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7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1">
            <a:extLst>
              <a:ext uri="{FF2B5EF4-FFF2-40B4-BE49-F238E27FC236}">
                <a16:creationId xmlns:a16="http://schemas.microsoft.com/office/drawing/2014/main" id="{FEEF7290-B6A6-4274-B14E-F95646FF8A6C}"/>
              </a:ext>
            </a:extLst>
          </p:cNvPr>
          <p:cNvSpPr>
            <a:spLocks noGrp="1" noChangeArrowheads="1"/>
          </p:cNvSpPr>
          <p:nvPr>
            <p:ph type="title"/>
          </p:nvPr>
        </p:nvSpPr>
        <p:spPr>
          <a:xfrm>
            <a:off x="1748590" y="588708"/>
            <a:ext cx="7772400" cy="1143000"/>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s-CL" b="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rPr>
              <a:t>Construyendo Scaffolds (andamios)</a:t>
            </a:r>
          </a:p>
        </p:txBody>
      </p:sp>
      <p:sp>
        <p:nvSpPr>
          <p:cNvPr id="20484" name="Rectangle 2">
            <a:extLst>
              <a:ext uri="{FF2B5EF4-FFF2-40B4-BE49-F238E27FC236}">
                <a16:creationId xmlns:a16="http://schemas.microsoft.com/office/drawing/2014/main" id="{B52292D6-3C29-4E39-9A4E-BEAA0E271CF7}"/>
              </a:ext>
            </a:extLst>
          </p:cNvPr>
          <p:cNvSpPr>
            <a:spLocks noGrp="1" noChangeArrowheads="1"/>
          </p:cNvSpPr>
          <p:nvPr>
            <p:ph type="body" idx="1"/>
          </p:nvPr>
        </p:nvSpPr>
        <p:spPr>
          <a:xfrm>
            <a:off x="2209801" y="3108154"/>
            <a:ext cx="7839075" cy="2281238"/>
          </a:xfrm>
        </p:spPr>
        <p:txBody>
          <a:bodyPr/>
          <a:lstStyle/>
          <a:p>
            <a:pPr>
              <a:spcBef>
                <a:spcPts val="525"/>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s-CL" altLang="es-CL" sz="2100">
                <a:latin typeface="Times New Roman" panose="02020603050405020304" pitchFamily="18" charset="0"/>
                <a:ea typeface="ＭＳ Ｐゴシック" panose="020B0600070205080204" pitchFamily="34" charset="-128"/>
                <a:cs typeface="Times New Roman" panose="02020603050405020304" pitchFamily="18" charset="0"/>
              </a:rPr>
              <a:t>Break DNA into random fragments (8-10x coverage)</a:t>
            </a:r>
            <a:r>
              <a:rPr lang="ar-SA" altLang="es-CL" sz="2100">
                <a:latin typeface="Times New Roman" panose="02020603050405020304" pitchFamily="18" charset="0"/>
                <a:ea typeface="ＭＳ Ｐゴシック" panose="020B0600070205080204" pitchFamily="34" charset="-128"/>
                <a:cs typeface="Times New Roman" panose="02020603050405020304" pitchFamily="18" charset="0"/>
              </a:rPr>
              <a:t>‏</a:t>
            </a:r>
            <a:endParaRPr lang="es-CL" altLang="es-CL" sz="2100">
              <a:latin typeface="Times New Roman" panose="02020603050405020304" pitchFamily="18" charset="0"/>
              <a:ea typeface="ＭＳ Ｐゴシック" panose="020B0600070205080204" pitchFamily="34" charset="-128"/>
              <a:cs typeface="Times New Roman" panose="02020603050405020304" pitchFamily="18" charset="0"/>
            </a:endParaRPr>
          </a:p>
          <a:p>
            <a:pPr>
              <a:spcBef>
                <a:spcPts val="525"/>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s-CL" altLang="es-CL" sz="2100">
                <a:latin typeface="Times New Roman" panose="02020603050405020304" pitchFamily="18" charset="0"/>
                <a:ea typeface="ＭＳ Ｐゴシック" panose="020B0600070205080204" pitchFamily="34" charset="-128"/>
                <a:cs typeface="Times New Roman" panose="02020603050405020304" pitchFamily="18" charset="0"/>
              </a:rPr>
              <a:t>Sequence the ends of the fragments</a:t>
            </a:r>
          </a:p>
          <a:p>
            <a:pPr>
              <a:spcBef>
                <a:spcPts val="525"/>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s-CL" altLang="es-CL" sz="2100">
                <a:latin typeface="Times New Roman" panose="02020603050405020304" pitchFamily="18" charset="0"/>
                <a:ea typeface="ＭＳ Ｐゴシック" panose="020B0600070205080204" pitchFamily="34" charset="-128"/>
                <a:cs typeface="Times New Roman" panose="02020603050405020304" pitchFamily="18" charset="0"/>
              </a:rPr>
              <a:t>Assemble the sequenced ends</a:t>
            </a:r>
          </a:p>
          <a:p>
            <a:pPr>
              <a:spcBef>
                <a:spcPts val="525"/>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s-CL" altLang="es-CL" sz="2100">
                <a:latin typeface="Times New Roman" panose="02020603050405020304" pitchFamily="18" charset="0"/>
                <a:ea typeface="ＭＳ Ｐゴシック" panose="020B0600070205080204" pitchFamily="34" charset="-128"/>
                <a:cs typeface="Times New Roman" panose="02020603050405020304" pitchFamily="18" charset="0"/>
              </a:rPr>
              <a:t>Build scaffolds</a:t>
            </a:r>
          </a:p>
          <a:p>
            <a:pPr>
              <a:spcBef>
                <a:spcPts val="525"/>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s-CL" altLang="es-CL" sz="2100">
              <a:latin typeface="Times New Roman" panose="02020603050405020304" pitchFamily="18" charset="0"/>
              <a:ea typeface="ＭＳ Ｐゴシック" panose="020B0600070205080204" pitchFamily="34" charset="-128"/>
              <a:cs typeface="Times New Roman" panose="02020603050405020304" pitchFamily="18" charset="0"/>
            </a:endParaRPr>
          </a:p>
        </p:txBody>
      </p:sp>
      <p:sp>
        <p:nvSpPr>
          <p:cNvPr id="20485" name="Text Box 3">
            <a:extLst>
              <a:ext uri="{FF2B5EF4-FFF2-40B4-BE49-F238E27FC236}">
                <a16:creationId xmlns:a16="http://schemas.microsoft.com/office/drawing/2014/main" id="{DB398B55-CDF3-4BD8-8836-BC5BDDA71749}"/>
              </a:ext>
            </a:extLst>
          </p:cNvPr>
          <p:cNvSpPr txBox="1">
            <a:spLocks noChangeArrowheads="1"/>
          </p:cNvSpPr>
          <p:nvPr/>
        </p:nvSpPr>
        <p:spPr bwMode="auto">
          <a:xfrm>
            <a:off x="2754313" y="3606630"/>
            <a:ext cx="969962"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1"/>
          <a:lstStyle>
            <a:lvl1pPr eaLnBrk="0" hangingPunct="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ＭＳ Ｐゴシック" panose="020B0600070205080204" pitchFamily="34" charset="-128"/>
              </a:defRPr>
            </a:lvl9pPr>
          </a:lstStyle>
          <a:p>
            <a:pPr eaLnBrk="1" hangingPunct="1">
              <a:lnSpc>
                <a:spcPct val="85000"/>
              </a:lnSpc>
              <a:spcBef>
                <a:spcPct val="0"/>
              </a:spcBef>
              <a:buFontTx/>
              <a:buNone/>
            </a:pPr>
            <a:endParaRPr lang="en-GB" altLang="es-CL" sz="2200">
              <a:solidFill>
                <a:srgbClr val="000000"/>
              </a:solidFill>
              <a:latin typeface="Times New Roman" panose="02020603050405020304" pitchFamily="18" charset="0"/>
              <a:cs typeface="Times New Roman" panose="02020603050405020304" pitchFamily="18" charset="0"/>
            </a:endParaRPr>
          </a:p>
          <a:p>
            <a:pPr eaLnBrk="1" hangingPunct="1">
              <a:lnSpc>
                <a:spcPct val="85000"/>
              </a:lnSpc>
              <a:spcBef>
                <a:spcPct val="0"/>
              </a:spcBef>
              <a:buFontTx/>
              <a:buNone/>
            </a:pPr>
            <a:endParaRPr lang="en-GB" altLang="es-CL" sz="2200">
              <a:solidFill>
                <a:srgbClr val="000000"/>
              </a:solidFill>
              <a:latin typeface="Times New Roman" panose="02020603050405020304" pitchFamily="18" charset="0"/>
              <a:cs typeface="Times New Roman" panose="02020603050405020304" pitchFamily="18" charset="0"/>
            </a:endParaRPr>
          </a:p>
        </p:txBody>
      </p:sp>
      <p:pic>
        <p:nvPicPr>
          <p:cNvPr id="20486" name="Picture 4">
            <a:extLst>
              <a:ext uri="{FF2B5EF4-FFF2-40B4-BE49-F238E27FC236}">
                <a16:creationId xmlns:a16="http://schemas.microsoft.com/office/drawing/2014/main" id="{AF31AD62-D32C-4C8B-AA0D-4C92C5373E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7903" y="1468608"/>
            <a:ext cx="10267200" cy="1661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0487" name="Picture 5">
            <a:extLst>
              <a:ext uri="{FF2B5EF4-FFF2-40B4-BE49-F238E27FC236}">
                <a16:creationId xmlns:a16="http://schemas.microsoft.com/office/drawing/2014/main" id="{40D1E60B-3B68-44DF-A260-FFA0A8D685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0075" y="4670255"/>
            <a:ext cx="10266566" cy="1778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3819A50D-C17D-4963-A396-D9901FE0CCE1}"/>
              </a:ext>
            </a:extLst>
          </p:cNvPr>
          <p:cNvSpPr>
            <a:spLocks noGrp="1" noChangeArrowheads="1"/>
          </p:cNvSpPr>
          <p:nvPr>
            <p:ph type="title"/>
          </p:nvPr>
        </p:nvSpPr>
        <p:spPr>
          <a:xfrm>
            <a:off x="1695719" y="639304"/>
            <a:ext cx="8911687" cy="1280890"/>
          </a:xfrm>
        </p:spPr>
        <p:txBody>
          <a:bodyPr/>
          <a:lstStyle/>
          <a:p>
            <a:pPr eaLnBrk="1" hangingPunct="1"/>
            <a:r>
              <a:rPr lang="en-US" altLang="es-CL" b="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rPr>
              <a:t>Scaffolding</a:t>
            </a:r>
          </a:p>
        </p:txBody>
      </p:sp>
      <p:sp>
        <p:nvSpPr>
          <p:cNvPr id="19459" name="Rectangle 3">
            <a:extLst>
              <a:ext uri="{FF2B5EF4-FFF2-40B4-BE49-F238E27FC236}">
                <a16:creationId xmlns:a16="http://schemas.microsoft.com/office/drawing/2014/main" id="{C54BCEB5-F1E1-4B7C-A951-CE45BDE5941E}"/>
              </a:ext>
            </a:extLst>
          </p:cNvPr>
          <p:cNvSpPr>
            <a:spLocks noGrp="1" noChangeArrowheads="1"/>
          </p:cNvSpPr>
          <p:nvPr>
            <p:ph type="body" idx="1"/>
          </p:nvPr>
        </p:nvSpPr>
        <p:spPr>
          <a:xfrm>
            <a:off x="2247901" y="1782764"/>
            <a:ext cx="7807325" cy="960437"/>
          </a:xfrm>
        </p:spPr>
        <p:txBody>
          <a:bodyPr>
            <a:normAutofit/>
          </a:bodyPr>
          <a:lstStyle/>
          <a:p>
            <a:pPr eaLnBrk="1" hangingPunct="1">
              <a:lnSpc>
                <a:spcPct val="90000"/>
              </a:lnSpc>
            </a:pPr>
            <a:r>
              <a:rPr lang="en-US" altLang="es-CL" sz="3000">
                <a:latin typeface="Times New Roman" panose="02020603050405020304" pitchFamily="18" charset="0"/>
                <a:ea typeface="ＭＳ Ｐゴシック" panose="020B0600070205080204" pitchFamily="34" charset="-128"/>
                <a:cs typeface="Times New Roman" panose="02020603050405020304" pitchFamily="18" charset="0"/>
              </a:rPr>
              <a:t>Given a set of </a:t>
            </a:r>
            <a:r>
              <a:rPr lang="en-US" altLang="es-CL" sz="3000" u="sng">
                <a:latin typeface="Times New Roman" panose="02020603050405020304" pitchFamily="18" charset="0"/>
                <a:ea typeface="ＭＳ Ｐゴシック" panose="020B0600070205080204" pitchFamily="34" charset="-128"/>
                <a:cs typeface="Times New Roman" panose="02020603050405020304" pitchFamily="18" charset="0"/>
              </a:rPr>
              <a:t>non-overlapping</a:t>
            </a:r>
            <a:r>
              <a:rPr lang="en-US" altLang="es-CL" sz="3000">
                <a:latin typeface="Times New Roman" panose="02020603050405020304" pitchFamily="18" charset="0"/>
                <a:ea typeface="ＭＳ Ｐゴシック" panose="020B0600070205080204" pitchFamily="34" charset="-128"/>
                <a:cs typeface="Times New Roman" panose="02020603050405020304" pitchFamily="18" charset="0"/>
              </a:rPr>
              <a:t> contigs</a:t>
            </a:r>
            <a:br>
              <a:rPr lang="en-US" altLang="es-CL" sz="3000">
                <a:latin typeface="Times New Roman" panose="02020603050405020304" pitchFamily="18" charset="0"/>
                <a:ea typeface="ＭＳ Ｐゴシック" panose="020B0600070205080204" pitchFamily="34" charset="-128"/>
                <a:cs typeface="Times New Roman" panose="02020603050405020304" pitchFamily="18" charset="0"/>
              </a:rPr>
            </a:br>
            <a:r>
              <a:rPr lang="en-US" altLang="es-CL" sz="3000" u="sng">
                <a:latin typeface="Times New Roman" panose="02020603050405020304" pitchFamily="18" charset="0"/>
                <a:ea typeface="ＭＳ Ｐゴシック" panose="020B0600070205080204" pitchFamily="34" charset="-128"/>
                <a:cs typeface="Times New Roman" panose="02020603050405020304" pitchFamily="18" charset="0"/>
              </a:rPr>
              <a:t>order and orient</a:t>
            </a:r>
            <a:r>
              <a:rPr lang="en-US" altLang="es-CL" sz="3000">
                <a:latin typeface="Times New Roman" panose="02020603050405020304" pitchFamily="18" charset="0"/>
                <a:ea typeface="ＭＳ Ｐゴシック" panose="020B0600070205080204" pitchFamily="34" charset="-128"/>
                <a:cs typeface="Times New Roman" panose="02020603050405020304" pitchFamily="18" charset="0"/>
              </a:rPr>
              <a:t> them along a chromosome</a:t>
            </a:r>
          </a:p>
        </p:txBody>
      </p:sp>
      <p:grpSp>
        <p:nvGrpSpPr>
          <p:cNvPr id="2" name="Group 25">
            <a:extLst>
              <a:ext uri="{FF2B5EF4-FFF2-40B4-BE49-F238E27FC236}">
                <a16:creationId xmlns:a16="http://schemas.microsoft.com/office/drawing/2014/main" id="{12D42001-C167-453A-B176-6B67D611A0B3}"/>
              </a:ext>
            </a:extLst>
          </p:cNvPr>
          <p:cNvGrpSpPr>
            <a:grpSpLocks/>
          </p:cNvGrpSpPr>
          <p:nvPr/>
        </p:nvGrpSpPr>
        <p:grpSpPr bwMode="auto">
          <a:xfrm>
            <a:off x="2590800" y="2803526"/>
            <a:ext cx="4648200" cy="396875"/>
            <a:chOff x="672" y="1766"/>
            <a:chExt cx="2928" cy="250"/>
          </a:xfrm>
        </p:grpSpPr>
        <p:sp>
          <p:nvSpPr>
            <p:cNvPr id="19471" name="Text Box 9">
              <a:extLst>
                <a:ext uri="{FF2B5EF4-FFF2-40B4-BE49-F238E27FC236}">
                  <a16:creationId xmlns:a16="http://schemas.microsoft.com/office/drawing/2014/main" id="{8E459FCC-D4DD-4FB6-92FB-165A6C52EE10}"/>
                </a:ext>
              </a:extLst>
            </p:cNvPr>
            <p:cNvSpPr txBox="1">
              <a:spLocks noChangeArrowheads="1"/>
            </p:cNvSpPr>
            <p:nvPr/>
          </p:nvSpPr>
          <p:spPr bwMode="auto">
            <a:xfrm>
              <a:off x="1568" y="1766"/>
              <a:ext cx="2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50000"/>
                </a:spcBef>
                <a:buFontTx/>
                <a:buNone/>
              </a:pPr>
              <a:r>
                <a:rPr lang="en-US" altLang="es-CL" sz="1800">
                  <a:latin typeface="Times New Roman" panose="02020603050405020304" pitchFamily="18" charset="0"/>
                  <a:cs typeface="Times New Roman" panose="02020603050405020304" pitchFamily="18" charset="0"/>
                </a:rPr>
                <a:t>II</a:t>
              </a:r>
            </a:p>
          </p:txBody>
        </p:sp>
        <p:sp>
          <p:nvSpPr>
            <p:cNvPr id="19472" name="Line 4">
              <a:extLst>
                <a:ext uri="{FF2B5EF4-FFF2-40B4-BE49-F238E27FC236}">
                  <a16:creationId xmlns:a16="http://schemas.microsoft.com/office/drawing/2014/main" id="{0E73E3A1-DDA8-4F74-A93E-E78598A58C88}"/>
                </a:ext>
              </a:extLst>
            </p:cNvPr>
            <p:cNvSpPr>
              <a:spLocks noChangeShapeType="1"/>
            </p:cNvSpPr>
            <p:nvPr/>
          </p:nvSpPr>
          <p:spPr bwMode="auto">
            <a:xfrm>
              <a:off x="672" y="2016"/>
              <a:ext cx="67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s-MX">
                <a:latin typeface="Times New Roman" panose="02020603050405020304" pitchFamily="18" charset="0"/>
                <a:cs typeface="Times New Roman" panose="02020603050405020304" pitchFamily="18" charset="0"/>
              </a:endParaRPr>
            </a:p>
          </p:txBody>
        </p:sp>
        <p:sp>
          <p:nvSpPr>
            <p:cNvPr id="19473" name="Line 5">
              <a:extLst>
                <a:ext uri="{FF2B5EF4-FFF2-40B4-BE49-F238E27FC236}">
                  <a16:creationId xmlns:a16="http://schemas.microsoft.com/office/drawing/2014/main" id="{59C9A0C2-C522-4A6B-8735-B80B890BBB8E}"/>
                </a:ext>
              </a:extLst>
            </p:cNvPr>
            <p:cNvSpPr>
              <a:spLocks noChangeShapeType="1"/>
            </p:cNvSpPr>
            <p:nvPr/>
          </p:nvSpPr>
          <p:spPr bwMode="auto">
            <a:xfrm>
              <a:off x="1584" y="2016"/>
              <a:ext cx="24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s-MX">
                <a:latin typeface="Times New Roman" panose="02020603050405020304" pitchFamily="18" charset="0"/>
                <a:cs typeface="Times New Roman" panose="02020603050405020304" pitchFamily="18" charset="0"/>
              </a:endParaRPr>
            </a:p>
          </p:txBody>
        </p:sp>
        <p:sp>
          <p:nvSpPr>
            <p:cNvPr id="19474" name="Line 6">
              <a:extLst>
                <a:ext uri="{FF2B5EF4-FFF2-40B4-BE49-F238E27FC236}">
                  <a16:creationId xmlns:a16="http://schemas.microsoft.com/office/drawing/2014/main" id="{024A5D44-1B69-4369-A22E-DF79947D717C}"/>
                </a:ext>
              </a:extLst>
            </p:cNvPr>
            <p:cNvSpPr>
              <a:spLocks noChangeShapeType="1"/>
            </p:cNvSpPr>
            <p:nvPr/>
          </p:nvSpPr>
          <p:spPr bwMode="auto">
            <a:xfrm>
              <a:off x="2064" y="2016"/>
              <a:ext cx="86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s-MX">
                <a:latin typeface="Times New Roman" panose="02020603050405020304" pitchFamily="18" charset="0"/>
                <a:cs typeface="Times New Roman" panose="02020603050405020304" pitchFamily="18" charset="0"/>
              </a:endParaRPr>
            </a:p>
          </p:txBody>
        </p:sp>
        <p:sp>
          <p:nvSpPr>
            <p:cNvPr id="19475" name="Line 7">
              <a:extLst>
                <a:ext uri="{FF2B5EF4-FFF2-40B4-BE49-F238E27FC236}">
                  <a16:creationId xmlns:a16="http://schemas.microsoft.com/office/drawing/2014/main" id="{C37D06A9-D0DA-4912-BBEE-DB17C6910B5D}"/>
                </a:ext>
              </a:extLst>
            </p:cNvPr>
            <p:cNvSpPr>
              <a:spLocks noChangeShapeType="1"/>
            </p:cNvSpPr>
            <p:nvPr/>
          </p:nvSpPr>
          <p:spPr bwMode="auto">
            <a:xfrm>
              <a:off x="3264" y="2016"/>
              <a:ext cx="33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s-MX">
                <a:latin typeface="Times New Roman" panose="02020603050405020304" pitchFamily="18" charset="0"/>
                <a:cs typeface="Times New Roman" panose="02020603050405020304" pitchFamily="18" charset="0"/>
              </a:endParaRPr>
            </a:p>
          </p:txBody>
        </p:sp>
        <p:sp>
          <p:nvSpPr>
            <p:cNvPr id="19476" name="Text Box 8">
              <a:extLst>
                <a:ext uri="{FF2B5EF4-FFF2-40B4-BE49-F238E27FC236}">
                  <a16:creationId xmlns:a16="http://schemas.microsoft.com/office/drawing/2014/main" id="{1F923DA3-627C-445E-B69B-62843B60C743}"/>
                </a:ext>
              </a:extLst>
            </p:cNvPr>
            <p:cNvSpPr txBox="1">
              <a:spLocks noChangeArrowheads="1"/>
            </p:cNvSpPr>
            <p:nvPr/>
          </p:nvSpPr>
          <p:spPr bwMode="auto">
            <a:xfrm>
              <a:off x="912" y="1776"/>
              <a:ext cx="19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50000"/>
                </a:spcBef>
                <a:buFontTx/>
                <a:buNone/>
              </a:pPr>
              <a:r>
                <a:rPr lang="en-US" altLang="es-CL" sz="1800">
                  <a:latin typeface="Times New Roman" panose="02020603050405020304" pitchFamily="18" charset="0"/>
                  <a:cs typeface="Times New Roman" panose="02020603050405020304" pitchFamily="18" charset="0"/>
                </a:rPr>
                <a:t>I</a:t>
              </a:r>
            </a:p>
          </p:txBody>
        </p:sp>
        <p:sp>
          <p:nvSpPr>
            <p:cNvPr id="19477" name="Text Box 10">
              <a:extLst>
                <a:ext uri="{FF2B5EF4-FFF2-40B4-BE49-F238E27FC236}">
                  <a16:creationId xmlns:a16="http://schemas.microsoft.com/office/drawing/2014/main" id="{8DD60A8A-DD69-4304-870F-D7ED0D62E7CF}"/>
                </a:ext>
              </a:extLst>
            </p:cNvPr>
            <p:cNvSpPr txBox="1">
              <a:spLocks noChangeArrowheads="1"/>
            </p:cNvSpPr>
            <p:nvPr/>
          </p:nvSpPr>
          <p:spPr bwMode="auto">
            <a:xfrm>
              <a:off x="2304" y="1776"/>
              <a:ext cx="33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50000"/>
                </a:spcBef>
                <a:buFontTx/>
                <a:buNone/>
              </a:pPr>
              <a:r>
                <a:rPr lang="en-US" altLang="es-CL" sz="1800">
                  <a:latin typeface="Times New Roman" panose="02020603050405020304" pitchFamily="18" charset="0"/>
                  <a:cs typeface="Times New Roman" panose="02020603050405020304" pitchFamily="18" charset="0"/>
                </a:rPr>
                <a:t>III</a:t>
              </a:r>
            </a:p>
          </p:txBody>
        </p:sp>
        <p:sp>
          <p:nvSpPr>
            <p:cNvPr id="19478" name="Text Box 11">
              <a:extLst>
                <a:ext uri="{FF2B5EF4-FFF2-40B4-BE49-F238E27FC236}">
                  <a16:creationId xmlns:a16="http://schemas.microsoft.com/office/drawing/2014/main" id="{0EB5EE06-9134-4D9D-BA4F-4AE7CDA33E79}"/>
                </a:ext>
              </a:extLst>
            </p:cNvPr>
            <p:cNvSpPr txBox="1">
              <a:spLocks noChangeArrowheads="1"/>
            </p:cNvSpPr>
            <p:nvPr/>
          </p:nvSpPr>
          <p:spPr bwMode="auto">
            <a:xfrm>
              <a:off x="3264" y="1776"/>
              <a:ext cx="28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50000"/>
                </a:spcBef>
                <a:buFontTx/>
                <a:buNone/>
              </a:pPr>
              <a:r>
                <a:rPr lang="en-US" altLang="es-CL" sz="1800">
                  <a:latin typeface="Times New Roman" panose="02020603050405020304" pitchFamily="18" charset="0"/>
                  <a:cs typeface="Times New Roman" panose="02020603050405020304" pitchFamily="18" charset="0"/>
                </a:rPr>
                <a:t>IV</a:t>
              </a:r>
            </a:p>
          </p:txBody>
        </p:sp>
      </p:grpSp>
      <p:grpSp>
        <p:nvGrpSpPr>
          <p:cNvPr id="3" name="Group 24">
            <a:extLst>
              <a:ext uri="{FF2B5EF4-FFF2-40B4-BE49-F238E27FC236}">
                <a16:creationId xmlns:a16="http://schemas.microsoft.com/office/drawing/2014/main" id="{04B155CC-8C88-4615-AB89-7552B1106171}"/>
              </a:ext>
            </a:extLst>
          </p:cNvPr>
          <p:cNvGrpSpPr>
            <a:grpSpLocks/>
          </p:cNvGrpSpPr>
          <p:nvPr/>
        </p:nvGrpSpPr>
        <p:grpSpPr bwMode="auto">
          <a:xfrm>
            <a:off x="4953000" y="3733801"/>
            <a:ext cx="2590800" cy="2274888"/>
            <a:chOff x="2160" y="2352"/>
            <a:chExt cx="1632" cy="1433"/>
          </a:xfrm>
        </p:grpSpPr>
        <p:sp>
          <p:nvSpPr>
            <p:cNvPr id="19462" name="Text Box 18">
              <a:extLst>
                <a:ext uri="{FF2B5EF4-FFF2-40B4-BE49-F238E27FC236}">
                  <a16:creationId xmlns:a16="http://schemas.microsoft.com/office/drawing/2014/main" id="{640B9FBC-42D0-4AE8-814D-981911E9B7CF}"/>
                </a:ext>
              </a:extLst>
            </p:cNvPr>
            <p:cNvSpPr txBox="1">
              <a:spLocks noChangeArrowheads="1"/>
            </p:cNvSpPr>
            <p:nvPr/>
          </p:nvSpPr>
          <p:spPr bwMode="auto">
            <a:xfrm>
              <a:off x="2400" y="3552"/>
              <a:ext cx="19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50000"/>
                </a:spcBef>
                <a:buFontTx/>
                <a:buNone/>
              </a:pPr>
              <a:r>
                <a:rPr lang="en-US" altLang="es-CL" sz="1800">
                  <a:latin typeface="Times New Roman" panose="02020603050405020304" pitchFamily="18" charset="0"/>
                  <a:cs typeface="Times New Roman" panose="02020603050405020304" pitchFamily="18" charset="0"/>
                </a:rPr>
                <a:t>I</a:t>
              </a:r>
            </a:p>
          </p:txBody>
        </p:sp>
        <p:sp>
          <p:nvSpPr>
            <p:cNvPr id="19463" name="Oval 13">
              <a:extLst>
                <a:ext uri="{FF2B5EF4-FFF2-40B4-BE49-F238E27FC236}">
                  <a16:creationId xmlns:a16="http://schemas.microsoft.com/office/drawing/2014/main" id="{9F4A2266-D70A-4A81-A939-3081868B1218}"/>
                </a:ext>
              </a:extLst>
            </p:cNvPr>
            <p:cNvSpPr>
              <a:spLocks noChangeArrowheads="1"/>
            </p:cNvSpPr>
            <p:nvPr/>
          </p:nvSpPr>
          <p:spPr bwMode="auto">
            <a:xfrm>
              <a:off x="2352" y="2908"/>
              <a:ext cx="1104" cy="32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s-ES_tradnl" altLang="es-CL" sz="1800">
                <a:latin typeface="Times New Roman" panose="02020603050405020304" pitchFamily="18" charset="0"/>
                <a:cs typeface="Times New Roman" panose="02020603050405020304" pitchFamily="18" charset="0"/>
              </a:endParaRPr>
            </a:p>
          </p:txBody>
        </p:sp>
        <p:sp>
          <p:nvSpPr>
            <p:cNvPr id="19464" name="Arc 14">
              <a:extLst>
                <a:ext uri="{FF2B5EF4-FFF2-40B4-BE49-F238E27FC236}">
                  <a16:creationId xmlns:a16="http://schemas.microsoft.com/office/drawing/2014/main" id="{287A3AAA-669A-46E9-9E4B-2BE4894D8804}"/>
                </a:ext>
              </a:extLst>
            </p:cNvPr>
            <p:cNvSpPr>
              <a:spLocks/>
            </p:cNvSpPr>
            <p:nvPr/>
          </p:nvSpPr>
          <p:spPr bwMode="auto">
            <a:xfrm flipH="1" flipV="1">
              <a:off x="2308" y="3268"/>
              <a:ext cx="595" cy="233"/>
            </a:xfrm>
            <a:custGeom>
              <a:avLst/>
              <a:gdLst>
                <a:gd name="T0" fmla="*/ 0 w 19825"/>
                <a:gd name="T1" fmla="*/ 0 h 21600"/>
                <a:gd name="T2" fmla="*/ 0 w 19825"/>
                <a:gd name="T3" fmla="*/ 0 h 21600"/>
                <a:gd name="T4" fmla="*/ 0 w 19825"/>
                <a:gd name="T5" fmla="*/ 0 h 21600"/>
                <a:gd name="T6" fmla="*/ 0 60000 65536"/>
                <a:gd name="T7" fmla="*/ 0 60000 65536"/>
                <a:gd name="T8" fmla="*/ 0 60000 65536"/>
                <a:gd name="T9" fmla="*/ 0 w 19825"/>
                <a:gd name="T10" fmla="*/ 0 h 21600"/>
                <a:gd name="T11" fmla="*/ 19825 w 19825"/>
                <a:gd name="T12" fmla="*/ 21600 h 21600"/>
              </a:gdLst>
              <a:ahLst/>
              <a:cxnLst>
                <a:cxn ang="T6">
                  <a:pos x="T0" y="T1"/>
                </a:cxn>
                <a:cxn ang="T7">
                  <a:pos x="T2" y="T3"/>
                </a:cxn>
                <a:cxn ang="T8">
                  <a:pos x="T4" y="T5"/>
                </a:cxn>
              </a:cxnLst>
              <a:rect l="T9" t="T10" r="T11" b="T12"/>
              <a:pathLst>
                <a:path w="19825" h="21600" fill="none" extrusionOk="0">
                  <a:moveTo>
                    <a:pt x="0" y="-1"/>
                  </a:moveTo>
                  <a:cubicBezTo>
                    <a:pt x="8614" y="-1"/>
                    <a:pt x="16405" y="5118"/>
                    <a:pt x="19824" y="13025"/>
                  </a:cubicBezTo>
                </a:path>
                <a:path w="19825" h="21600" stroke="0" extrusionOk="0">
                  <a:moveTo>
                    <a:pt x="0" y="-1"/>
                  </a:moveTo>
                  <a:cubicBezTo>
                    <a:pt x="8614" y="-1"/>
                    <a:pt x="16405" y="5118"/>
                    <a:pt x="19824" y="13025"/>
                  </a:cubicBezTo>
                  <a:lnTo>
                    <a:pt x="0" y="21600"/>
                  </a:lnTo>
                  <a:lnTo>
                    <a:pt x="0" y="-1"/>
                  </a:lnTo>
                  <a:close/>
                </a:path>
              </a:pathLst>
            </a:custGeom>
            <a:noFill/>
            <a:ln w="285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s-MX">
                <a:latin typeface="Times New Roman" panose="02020603050405020304" pitchFamily="18" charset="0"/>
                <a:cs typeface="Times New Roman" panose="02020603050405020304" pitchFamily="18" charset="0"/>
              </a:endParaRPr>
            </a:p>
          </p:txBody>
        </p:sp>
        <p:sp>
          <p:nvSpPr>
            <p:cNvPr id="19465" name="Arc 15">
              <a:extLst>
                <a:ext uri="{FF2B5EF4-FFF2-40B4-BE49-F238E27FC236}">
                  <a16:creationId xmlns:a16="http://schemas.microsoft.com/office/drawing/2014/main" id="{2B5A800A-A9EA-4B31-9A5A-20511B4D9BBA}"/>
                </a:ext>
              </a:extLst>
            </p:cNvPr>
            <p:cNvSpPr>
              <a:spLocks/>
            </p:cNvSpPr>
            <p:nvPr/>
          </p:nvSpPr>
          <p:spPr bwMode="auto">
            <a:xfrm flipH="1" flipV="1">
              <a:off x="2260" y="2647"/>
              <a:ext cx="643" cy="233"/>
            </a:xfrm>
            <a:custGeom>
              <a:avLst/>
              <a:gdLst>
                <a:gd name="T0" fmla="*/ 0 w 21443"/>
                <a:gd name="T1" fmla="*/ 0 h 21297"/>
                <a:gd name="T2" fmla="*/ 0 w 21443"/>
                <a:gd name="T3" fmla="*/ 0 h 21297"/>
                <a:gd name="T4" fmla="*/ 0 w 21443"/>
                <a:gd name="T5" fmla="*/ 0 h 21297"/>
                <a:gd name="T6" fmla="*/ 0 60000 65536"/>
                <a:gd name="T7" fmla="*/ 0 60000 65536"/>
                <a:gd name="T8" fmla="*/ 0 60000 65536"/>
                <a:gd name="T9" fmla="*/ 0 w 21443"/>
                <a:gd name="T10" fmla="*/ 0 h 21297"/>
                <a:gd name="T11" fmla="*/ 21443 w 21443"/>
                <a:gd name="T12" fmla="*/ 21297 h 21297"/>
              </a:gdLst>
              <a:ahLst/>
              <a:cxnLst>
                <a:cxn ang="T6">
                  <a:pos x="T0" y="T1"/>
                </a:cxn>
                <a:cxn ang="T7">
                  <a:pos x="T2" y="T3"/>
                </a:cxn>
                <a:cxn ang="T8">
                  <a:pos x="T4" y="T5"/>
                </a:cxn>
              </a:cxnLst>
              <a:rect l="T9" t="T10" r="T11" b="T12"/>
              <a:pathLst>
                <a:path w="21443" h="21297" fill="none" extrusionOk="0">
                  <a:moveTo>
                    <a:pt x="21442" y="2601"/>
                  </a:moveTo>
                  <a:cubicBezTo>
                    <a:pt x="20290" y="12095"/>
                    <a:pt x="13033" y="19701"/>
                    <a:pt x="3605" y="21297"/>
                  </a:cubicBezTo>
                </a:path>
                <a:path w="21443" h="21297" stroke="0" extrusionOk="0">
                  <a:moveTo>
                    <a:pt x="21442" y="2601"/>
                  </a:moveTo>
                  <a:cubicBezTo>
                    <a:pt x="20290" y="12095"/>
                    <a:pt x="13033" y="19701"/>
                    <a:pt x="3605" y="21297"/>
                  </a:cubicBezTo>
                  <a:lnTo>
                    <a:pt x="0" y="0"/>
                  </a:lnTo>
                  <a:lnTo>
                    <a:pt x="21442" y="2601"/>
                  </a:lnTo>
                  <a:close/>
                </a:path>
              </a:pathLst>
            </a:custGeom>
            <a:noFill/>
            <a:ln w="28575">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s-MX">
                <a:latin typeface="Times New Roman" panose="02020603050405020304" pitchFamily="18" charset="0"/>
                <a:cs typeface="Times New Roman" panose="02020603050405020304" pitchFamily="18" charset="0"/>
              </a:endParaRPr>
            </a:p>
          </p:txBody>
        </p:sp>
        <p:sp>
          <p:nvSpPr>
            <p:cNvPr id="19466" name="Arc 16">
              <a:extLst>
                <a:ext uri="{FF2B5EF4-FFF2-40B4-BE49-F238E27FC236}">
                  <a16:creationId xmlns:a16="http://schemas.microsoft.com/office/drawing/2014/main" id="{A5B0D1E8-F0DE-469A-A150-9FF5C3C7DCC6}"/>
                </a:ext>
              </a:extLst>
            </p:cNvPr>
            <p:cNvSpPr>
              <a:spLocks/>
            </p:cNvSpPr>
            <p:nvPr/>
          </p:nvSpPr>
          <p:spPr bwMode="auto">
            <a:xfrm flipH="1" flipV="1">
              <a:off x="2903" y="2659"/>
              <a:ext cx="457" cy="233"/>
            </a:xfrm>
            <a:custGeom>
              <a:avLst/>
              <a:gdLst>
                <a:gd name="T0" fmla="*/ 0 w 15230"/>
                <a:gd name="T1" fmla="*/ 0 h 20461"/>
                <a:gd name="T2" fmla="*/ 0 w 15230"/>
                <a:gd name="T3" fmla="*/ 0 h 20461"/>
                <a:gd name="T4" fmla="*/ 0 w 15230"/>
                <a:gd name="T5" fmla="*/ 0 h 20461"/>
                <a:gd name="T6" fmla="*/ 0 60000 65536"/>
                <a:gd name="T7" fmla="*/ 0 60000 65536"/>
                <a:gd name="T8" fmla="*/ 0 60000 65536"/>
                <a:gd name="T9" fmla="*/ 0 w 15230"/>
                <a:gd name="T10" fmla="*/ 0 h 20461"/>
                <a:gd name="T11" fmla="*/ 15230 w 15230"/>
                <a:gd name="T12" fmla="*/ 20461 h 20461"/>
              </a:gdLst>
              <a:ahLst/>
              <a:cxnLst>
                <a:cxn ang="T6">
                  <a:pos x="T0" y="T1"/>
                </a:cxn>
                <a:cxn ang="T7">
                  <a:pos x="T2" y="T3"/>
                </a:cxn>
                <a:cxn ang="T8">
                  <a:pos x="T4" y="T5"/>
                </a:cxn>
              </a:cxnLst>
              <a:rect l="T9" t="T10" r="T11" b="T12"/>
              <a:pathLst>
                <a:path w="15230" h="20461" fill="none" extrusionOk="0">
                  <a:moveTo>
                    <a:pt x="8308" y="20461"/>
                  </a:moveTo>
                  <a:cubicBezTo>
                    <a:pt x="5182" y="19403"/>
                    <a:pt x="2340" y="17643"/>
                    <a:pt x="0" y="15316"/>
                  </a:cubicBezTo>
                </a:path>
                <a:path w="15230" h="20461" stroke="0" extrusionOk="0">
                  <a:moveTo>
                    <a:pt x="8308" y="20461"/>
                  </a:moveTo>
                  <a:cubicBezTo>
                    <a:pt x="5182" y="19403"/>
                    <a:pt x="2340" y="17643"/>
                    <a:pt x="0" y="15316"/>
                  </a:cubicBezTo>
                  <a:lnTo>
                    <a:pt x="15230" y="0"/>
                  </a:lnTo>
                  <a:lnTo>
                    <a:pt x="8308" y="20461"/>
                  </a:lnTo>
                  <a:close/>
                </a:path>
              </a:pathLst>
            </a:custGeom>
            <a:noFill/>
            <a:ln w="28575">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s-MX">
                <a:latin typeface="Times New Roman" panose="02020603050405020304" pitchFamily="18" charset="0"/>
                <a:cs typeface="Times New Roman" panose="02020603050405020304" pitchFamily="18" charset="0"/>
              </a:endParaRPr>
            </a:p>
          </p:txBody>
        </p:sp>
        <p:sp>
          <p:nvSpPr>
            <p:cNvPr id="19467" name="Arc 17">
              <a:extLst>
                <a:ext uri="{FF2B5EF4-FFF2-40B4-BE49-F238E27FC236}">
                  <a16:creationId xmlns:a16="http://schemas.microsoft.com/office/drawing/2014/main" id="{E4D407DA-C5FD-453F-8179-A64B55ABF683}"/>
                </a:ext>
              </a:extLst>
            </p:cNvPr>
            <p:cNvSpPr>
              <a:spLocks/>
            </p:cNvSpPr>
            <p:nvPr/>
          </p:nvSpPr>
          <p:spPr bwMode="auto">
            <a:xfrm flipH="1" flipV="1">
              <a:off x="2904" y="2859"/>
              <a:ext cx="648" cy="233"/>
            </a:xfrm>
            <a:custGeom>
              <a:avLst/>
              <a:gdLst>
                <a:gd name="T0" fmla="*/ 0 w 21600"/>
                <a:gd name="T1" fmla="*/ 0 h 13694"/>
                <a:gd name="T2" fmla="*/ 0 w 21600"/>
                <a:gd name="T3" fmla="*/ 0 h 13694"/>
                <a:gd name="T4" fmla="*/ 0 w 21600"/>
                <a:gd name="T5" fmla="*/ 0 h 13694"/>
                <a:gd name="T6" fmla="*/ 0 60000 65536"/>
                <a:gd name="T7" fmla="*/ 0 60000 65536"/>
                <a:gd name="T8" fmla="*/ 0 60000 65536"/>
                <a:gd name="T9" fmla="*/ 0 w 21600"/>
                <a:gd name="T10" fmla="*/ 0 h 13694"/>
                <a:gd name="T11" fmla="*/ 21600 w 21600"/>
                <a:gd name="T12" fmla="*/ 13694 h 13694"/>
              </a:gdLst>
              <a:ahLst/>
              <a:cxnLst>
                <a:cxn ang="T6">
                  <a:pos x="T0" y="T1"/>
                </a:cxn>
                <a:cxn ang="T7">
                  <a:pos x="T2" y="T3"/>
                </a:cxn>
                <a:cxn ang="T8">
                  <a:pos x="T4" y="T5"/>
                </a:cxn>
              </a:cxnLst>
              <a:rect l="T9" t="T10" r="T11" b="T12"/>
              <a:pathLst>
                <a:path w="21600" h="13694" fill="none" extrusionOk="0">
                  <a:moveTo>
                    <a:pt x="2571" y="13694"/>
                  </a:moveTo>
                  <a:cubicBezTo>
                    <a:pt x="883" y="10551"/>
                    <a:pt x="0" y="7039"/>
                    <a:pt x="0" y="3472"/>
                  </a:cubicBezTo>
                  <a:cubicBezTo>
                    <a:pt x="0" y="2308"/>
                    <a:pt x="93" y="1147"/>
                    <a:pt x="280" y="-1"/>
                  </a:cubicBezTo>
                </a:path>
                <a:path w="21600" h="13694" stroke="0" extrusionOk="0">
                  <a:moveTo>
                    <a:pt x="2571" y="13694"/>
                  </a:moveTo>
                  <a:cubicBezTo>
                    <a:pt x="883" y="10551"/>
                    <a:pt x="0" y="7039"/>
                    <a:pt x="0" y="3472"/>
                  </a:cubicBezTo>
                  <a:cubicBezTo>
                    <a:pt x="0" y="2308"/>
                    <a:pt x="93" y="1147"/>
                    <a:pt x="280" y="-1"/>
                  </a:cubicBezTo>
                  <a:lnTo>
                    <a:pt x="21600" y="3472"/>
                  </a:lnTo>
                  <a:lnTo>
                    <a:pt x="2571" y="13694"/>
                  </a:lnTo>
                  <a:close/>
                </a:path>
              </a:pathLst>
            </a:custGeom>
            <a:noFill/>
            <a:ln w="285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s-MX">
                <a:latin typeface="Times New Roman" panose="02020603050405020304" pitchFamily="18" charset="0"/>
                <a:cs typeface="Times New Roman" panose="02020603050405020304" pitchFamily="18" charset="0"/>
              </a:endParaRPr>
            </a:p>
          </p:txBody>
        </p:sp>
        <p:sp>
          <p:nvSpPr>
            <p:cNvPr id="19468" name="Text Box 19">
              <a:extLst>
                <a:ext uri="{FF2B5EF4-FFF2-40B4-BE49-F238E27FC236}">
                  <a16:creationId xmlns:a16="http://schemas.microsoft.com/office/drawing/2014/main" id="{D37D8B71-30CF-4536-8A42-16B39F7B9C55}"/>
                </a:ext>
              </a:extLst>
            </p:cNvPr>
            <p:cNvSpPr txBox="1">
              <a:spLocks noChangeArrowheads="1"/>
            </p:cNvSpPr>
            <p:nvPr/>
          </p:nvSpPr>
          <p:spPr bwMode="auto">
            <a:xfrm>
              <a:off x="3216" y="2352"/>
              <a:ext cx="2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50000"/>
                </a:spcBef>
                <a:buFontTx/>
                <a:buNone/>
              </a:pPr>
              <a:r>
                <a:rPr lang="en-US" altLang="es-CL" sz="1800">
                  <a:latin typeface="Times New Roman" panose="02020603050405020304" pitchFamily="18" charset="0"/>
                  <a:cs typeface="Times New Roman" panose="02020603050405020304" pitchFamily="18" charset="0"/>
                </a:rPr>
                <a:t>II</a:t>
              </a:r>
            </a:p>
          </p:txBody>
        </p:sp>
        <p:sp>
          <p:nvSpPr>
            <p:cNvPr id="19469" name="Text Box 20">
              <a:extLst>
                <a:ext uri="{FF2B5EF4-FFF2-40B4-BE49-F238E27FC236}">
                  <a16:creationId xmlns:a16="http://schemas.microsoft.com/office/drawing/2014/main" id="{C1E67BC3-1D14-409F-A59A-65D55AD4413E}"/>
                </a:ext>
              </a:extLst>
            </p:cNvPr>
            <p:cNvSpPr txBox="1">
              <a:spLocks noChangeArrowheads="1"/>
            </p:cNvSpPr>
            <p:nvPr/>
          </p:nvSpPr>
          <p:spPr bwMode="auto">
            <a:xfrm>
              <a:off x="2160" y="2448"/>
              <a:ext cx="33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50000"/>
                </a:spcBef>
                <a:buFontTx/>
                <a:buNone/>
              </a:pPr>
              <a:r>
                <a:rPr lang="en-US" altLang="es-CL" sz="1800">
                  <a:latin typeface="Times New Roman" panose="02020603050405020304" pitchFamily="18" charset="0"/>
                  <a:cs typeface="Times New Roman" panose="02020603050405020304" pitchFamily="18" charset="0"/>
                </a:rPr>
                <a:t>III</a:t>
              </a:r>
            </a:p>
          </p:txBody>
        </p:sp>
        <p:sp>
          <p:nvSpPr>
            <p:cNvPr id="19470" name="Text Box 21">
              <a:extLst>
                <a:ext uri="{FF2B5EF4-FFF2-40B4-BE49-F238E27FC236}">
                  <a16:creationId xmlns:a16="http://schemas.microsoft.com/office/drawing/2014/main" id="{F06B4921-38E0-4BDA-B451-F32FFECEF5DD}"/>
                </a:ext>
              </a:extLst>
            </p:cNvPr>
            <p:cNvSpPr txBox="1">
              <a:spLocks noChangeArrowheads="1"/>
            </p:cNvSpPr>
            <p:nvPr/>
          </p:nvSpPr>
          <p:spPr bwMode="auto">
            <a:xfrm>
              <a:off x="3504" y="2822"/>
              <a:ext cx="28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50000"/>
                </a:spcBef>
                <a:buFontTx/>
                <a:buNone/>
              </a:pPr>
              <a:r>
                <a:rPr lang="en-US" altLang="es-CL" sz="1800">
                  <a:latin typeface="Times New Roman" panose="02020603050405020304" pitchFamily="18" charset="0"/>
                  <a:cs typeface="Times New Roman" panose="02020603050405020304" pitchFamily="18" charset="0"/>
                </a:rPr>
                <a:t>IV</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1 CuadroTexto">
            <a:extLst>
              <a:ext uri="{FF2B5EF4-FFF2-40B4-BE49-F238E27FC236}">
                <a16:creationId xmlns:a16="http://schemas.microsoft.com/office/drawing/2014/main" id="{B7723DB6-26ED-42E7-A742-34A841EA571D}"/>
              </a:ext>
            </a:extLst>
          </p:cNvPr>
          <p:cNvSpPr txBox="1">
            <a:spLocks noChangeArrowheads="1"/>
          </p:cNvSpPr>
          <p:nvPr/>
        </p:nvSpPr>
        <p:spPr bwMode="auto">
          <a:xfrm>
            <a:off x="2279233" y="936594"/>
            <a:ext cx="8072437"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s-CL" altLang="es-CL" sz="2600" b="1">
              <a:latin typeface="Arial" panose="020B0604020202020204" pitchFamily="34" charset="0"/>
            </a:endParaRPr>
          </a:p>
          <a:p>
            <a:pPr eaLnBrk="1" hangingPunct="1">
              <a:spcBef>
                <a:spcPct val="0"/>
              </a:spcBef>
              <a:buFontTx/>
              <a:buNone/>
            </a:pPr>
            <a:r>
              <a:rPr lang="es-ES" altLang="es-CL" sz="2600">
                <a:latin typeface="Arial" panose="020B0604020202020204" pitchFamily="34" charset="0"/>
              </a:rPr>
              <a:t>Si tu gusto gustara del gusto que gusta mi gusto,</a:t>
            </a:r>
            <a:br>
              <a:rPr lang="es-ES" altLang="es-CL" sz="2600">
                <a:latin typeface="Arial" panose="020B0604020202020204" pitchFamily="34" charset="0"/>
              </a:rPr>
            </a:br>
            <a:r>
              <a:rPr lang="es-ES" altLang="es-CL" sz="2600">
                <a:latin typeface="Arial" panose="020B0604020202020204" pitchFamily="34" charset="0"/>
              </a:rPr>
              <a:t>mi gusto gustaría del gusto que gusta tu gusto,</a:t>
            </a:r>
            <a:br>
              <a:rPr lang="es-ES" altLang="es-CL" sz="2600">
                <a:latin typeface="Arial" panose="020B0604020202020204" pitchFamily="34" charset="0"/>
              </a:rPr>
            </a:br>
            <a:r>
              <a:rPr lang="es-ES" altLang="es-CL" sz="2600">
                <a:latin typeface="Arial" panose="020B0604020202020204" pitchFamily="34" charset="0"/>
              </a:rPr>
              <a:t>pero como tu gusto no gusta del gusto que gusta mi gusto, mi gusto no gusta del gusto que gusta tu gusto.</a:t>
            </a:r>
          </a:p>
          <a:p>
            <a:pPr eaLnBrk="1" hangingPunct="1">
              <a:spcBef>
                <a:spcPct val="0"/>
              </a:spcBef>
              <a:buFontTx/>
              <a:buNone/>
            </a:pPr>
            <a:endParaRPr lang="es-ES" altLang="es-CL" sz="2600">
              <a:latin typeface="Arial" panose="020B0604020202020204" pitchFamily="34" charset="0"/>
            </a:endParaRPr>
          </a:p>
          <a:p>
            <a:pPr eaLnBrk="1" hangingPunct="1">
              <a:spcBef>
                <a:spcPct val="0"/>
              </a:spcBef>
              <a:buFontTx/>
              <a:buNone/>
            </a:pPr>
            <a:r>
              <a:rPr lang="es-ES" altLang="es-CL" sz="2600" b="1" u="sng">
                <a:latin typeface="Arial" panose="020B0604020202020204" pitchFamily="34" charset="0"/>
              </a:rPr>
              <a:t>Repeticiones</a:t>
            </a:r>
          </a:p>
          <a:p>
            <a:pPr eaLnBrk="1" hangingPunct="1">
              <a:spcBef>
                <a:spcPct val="0"/>
              </a:spcBef>
              <a:buFontTx/>
              <a:buNone/>
            </a:pPr>
            <a:r>
              <a:rPr lang="es-ES" altLang="es-CL" sz="2600">
                <a:latin typeface="Arial" panose="020B0604020202020204" pitchFamily="34" charset="0"/>
              </a:rPr>
              <a:t>gusto: 12</a:t>
            </a:r>
          </a:p>
          <a:p>
            <a:pPr eaLnBrk="1" hangingPunct="1">
              <a:spcBef>
                <a:spcPct val="0"/>
              </a:spcBef>
              <a:buFontTx/>
              <a:buNone/>
            </a:pPr>
            <a:r>
              <a:rPr lang="es-ES" altLang="es-CL" sz="2600">
                <a:latin typeface="Arial" panose="020B0604020202020204" pitchFamily="34" charset="0"/>
              </a:rPr>
              <a:t>gusta: 6</a:t>
            </a:r>
          </a:p>
          <a:p>
            <a:pPr eaLnBrk="1" hangingPunct="1">
              <a:spcBef>
                <a:spcPct val="0"/>
              </a:spcBef>
              <a:buFontTx/>
              <a:buNone/>
            </a:pPr>
            <a:r>
              <a:rPr lang="es-ES" altLang="es-CL" sz="2600">
                <a:latin typeface="Arial" panose="020B0604020202020204" pitchFamily="34" charset="0"/>
              </a:rPr>
              <a:t>mi: 4 ; del: 4; que: 4</a:t>
            </a:r>
          </a:p>
          <a:p>
            <a:pPr eaLnBrk="1" hangingPunct="1">
              <a:spcBef>
                <a:spcPct val="0"/>
              </a:spcBef>
              <a:buFontTx/>
              <a:buNone/>
            </a:pPr>
            <a:r>
              <a:rPr lang="es-ES" altLang="es-CL" sz="2600">
                <a:latin typeface="Arial" panose="020B0604020202020204" pitchFamily="34" charset="0"/>
              </a:rPr>
              <a:t>tu: 3</a:t>
            </a:r>
          </a:p>
          <a:p>
            <a:pPr eaLnBrk="1" hangingPunct="1">
              <a:spcBef>
                <a:spcPct val="0"/>
              </a:spcBef>
              <a:buFontTx/>
              <a:buNone/>
            </a:pPr>
            <a:endParaRPr lang="es-ES" altLang="es-CL" sz="2600">
              <a:latin typeface="Arial" panose="020B0604020202020204" pitchFamily="34" charset="0"/>
            </a:endParaRPr>
          </a:p>
          <a:p>
            <a:pPr eaLnBrk="1" hangingPunct="1">
              <a:spcBef>
                <a:spcPct val="0"/>
              </a:spcBef>
              <a:buFontTx/>
              <a:buNone/>
            </a:pPr>
            <a:r>
              <a:rPr lang="es-ES" altLang="es-CL" sz="2600">
                <a:latin typeface="Arial" panose="020B0604020202020204" pitchFamily="34" charset="0"/>
              </a:rPr>
              <a:t>Opciones: 12x6x4x4x4x3..etc</a:t>
            </a:r>
            <a:endParaRPr lang="es-CL" altLang="es-CL" sz="2600">
              <a:latin typeface="Arial" panose="020B0604020202020204" pitchFamily="34" charset="0"/>
            </a:endParaRPr>
          </a:p>
        </p:txBody>
      </p:sp>
      <p:sp>
        <p:nvSpPr>
          <p:cNvPr id="2" name="Rectángulo 1">
            <a:extLst>
              <a:ext uri="{FF2B5EF4-FFF2-40B4-BE49-F238E27FC236}">
                <a16:creationId xmlns:a16="http://schemas.microsoft.com/office/drawing/2014/main" id="{083D42AC-6A3A-4F0E-9D1E-F7EAB9C9FE20}"/>
              </a:ext>
            </a:extLst>
          </p:cNvPr>
          <p:cNvSpPr/>
          <p:nvPr/>
        </p:nvSpPr>
        <p:spPr>
          <a:xfrm>
            <a:off x="1702397" y="613429"/>
            <a:ext cx="5947141" cy="646331"/>
          </a:xfrm>
          <a:prstGeom prst="rect">
            <a:avLst/>
          </a:prstGeom>
        </p:spPr>
        <p:txBody>
          <a:bodyPr wrap="none">
            <a:spAutoFit/>
          </a:bodyPr>
          <a:lstStyle/>
          <a:p>
            <a:pPr>
              <a:spcBef>
                <a:spcPct val="0"/>
              </a:spcBef>
            </a:pPr>
            <a:r>
              <a:rPr lang="es-ES" altLang="es-CL" sz="3600" b="1">
                <a:latin typeface="Times New Roman" panose="02020603050405020304" pitchFamily="18" charset="0"/>
                <a:cs typeface="Times New Roman" panose="02020603050405020304" pitchFamily="18" charset="0"/>
              </a:rPr>
              <a:t>Secuencia altamente repetida</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53D3E86B-B25F-4961-A789-C4DFFB4F7994}"/>
              </a:ext>
            </a:extLst>
          </p:cNvPr>
          <p:cNvSpPr>
            <a:spLocks noGrp="1" noChangeArrowheads="1"/>
          </p:cNvSpPr>
          <p:nvPr>
            <p:ph type="title"/>
          </p:nvPr>
        </p:nvSpPr>
        <p:spPr>
          <a:xfrm>
            <a:off x="1780674" y="624110"/>
            <a:ext cx="9723937" cy="1280890"/>
          </a:xfrm>
        </p:spPr>
        <p:txBody>
          <a:bodyPr>
            <a:normAutofit fontScale="90000"/>
          </a:bodyPr>
          <a:lstStyle/>
          <a:p>
            <a:pPr eaLnBrk="1" hangingPunct="1">
              <a:defRPr/>
            </a:pPr>
            <a:r>
              <a:rPr lang="en-US" sz="4000" b="1">
                <a:solidFill>
                  <a:schemeClr val="tx1"/>
                </a:solidFill>
                <a:latin typeface="Times New Roman" panose="02020603050405020304" pitchFamily="18" charset="0"/>
                <a:cs typeface="Times New Roman" panose="02020603050405020304" pitchFamily="18" charset="0"/>
              </a:rPr>
              <a:t> Genome repeats produce ambiguous scaffold</a:t>
            </a:r>
          </a:p>
        </p:txBody>
      </p:sp>
      <p:grpSp>
        <p:nvGrpSpPr>
          <p:cNvPr id="27651" name="Group 50">
            <a:extLst>
              <a:ext uri="{FF2B5EF4-FFF2-40B4-BE49-F238E27FC236}">
                <a16:creationId xmlns:a16="http://schemas.microsoft.com/office/drawing/2014/main" id="{99635EF4-A377-42F2-89D4-827A4B28DD2E}"/>
              </a:ext>
            </a:extLst>
          </p:cNvPr>
          <p:cNvGrpSpPr>
            <a:grpSpLocks/>
          </p:cNvGrpSpPr>
          <p:nvPr/>
        </p:nvGrpSpPr>
        <p:grpSpPr bwMode="auto">
          <a:xfrm>
            <a:off x="1905000" y="1900239"/>
            <a:ext cx="2819400" cy="1284288"/>
            <a:chOff x="240" y="1680"/>
            <a:chExt cx="1776" cy="809"/>
          </a:xfrm>
        </p:grpSpPr>
        <p:grpSp>
          <p:nvGrpSpPr>
            <p:cNvPr id="27695" name="Group 9">
              <a:extLst>
                <a:ext uri="{FF2B5EF4-FFF2-40B4-BE49-F238E27FC236}">
                  <a16:creationId xmlns:a16="http://schemas.microsoft.com/office/drawing/2014/main" id="{22BA53D4-224D-46E8-B5C8-992D1C84E60A}"/>
                </a:ext>
              </a:extLst>
            </p:cNvPr>
            <p:cNvGrpSpPr>
              <a:grpSpLocks/>
            </p:cNvGrpSpPr>
            <p:nvPr/>
          </p:nvGrpSpPr>
          <p:grpSpPr bwMode="auto">
            <a:xfrm>
              <a:off x="240" y="2006"/>
              <a:ext cx="720" cy="250"/>
              <a:chOff x="240" y="2006"/>
              <a:chExt cx="720" cy="250"/>
            </a:xfrm>
          </p:grpSpPr>
          <p:sp>
            <p:nvSpPr>
              <p:cNvPr id="27704" name="Line 3">
                <a:extLst>
                  <a:ext uri="{FF2B5EF4-FFF2-40B4-BE49-F238E27FC236}">
                    <a16:creationId xmlns:a16="http://schemas.microsoft.com/office/drawing/2014/main" id="{FA2DB472-3684-4396-AC61-E2F23F888A68}"/>
                  </a:ext>
                </a:extLst>
              </p:cNvPr>
              <p:cNvSpPr>
                <a:spLocks noChangeShapeType="1"/>
              </p:cNvSpPr>
              <p:nvPr/>
            </p:nvSpPr>
            <p:spPr bwMode="auto">
              <a:xfrm>
                <a:off x="240" y="2256"/>
                <a:ext cx="7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s-MX"/>
              </a:p>
            </p:txBody>
          </p:sp>
          <p:sp>
            <p:nvSpPr>
              <p:cNvPr id="27705" name="Text Box 6">
                <a:extLst>
                  <a:ext uri="{FF2B5EF4-FFF2-40B4-BE49-F238E27FC236}">
                    <a16:creationId xmlns:a16="http://schemas.microsoft.com/office/drawing/2014/main" id="{41D94849-B884-4EA5-ADE2-25CF5DD73FF9}"/>
                  </a:ext>
                </a:extLst>
              </p:cNvPr>
              <p:cNvSpPr txBox="1">
                <a:spLocks noChangeArrowheads="1"/>
              </p:cNvSpPr>
              <p:nvPr/>
            </p:nvSpPr>
            <p:spPr bwMode="auto">
              <a:xfrm>
                <a:off x="555" y="2006"/>
                <a:ext cx="15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s-CL" sz="1800"/>
                  <a:t>I</a:t>
                </a:r>
              </a:p>
            </p:txBody>
          </p:sp>
        </p:grpSp>
        <p:grpSp>
          <p:nvGrpSpPr>
            <p:cNvPr id="27696" name="Group 10">
              <a:extLst>
                <a:ext uri="{FF2B5EF4-FFF2-40B4-BE49-F238E27FC236}">
                  <a16:creationId xmlns:a16="http://schemas.microsoft.com/office/drawing/2014/main" id="{E2AE8EBA-6607-49DD-91F9-DEBDF4BAD76E}"/>
                </a:ext>
              </a:extLst>
            </p:cNvPr>
            <p:cNvGrpSpPr>
              <a:grpSpLocks/>
            </p:cNvGrpSpPr>
            <p:nvPr/>
          </p:nvGrpSpPr>
          <p:grpSpPr bwMode="auto">
            <a:xfrm>
              <a:off x="1296" y="1728"/>
              <a:ext cx="720" cy="240"/>
              <a:chOff x="1296" y="1728"/>
              <a:chExt cx="720" cy="240"/>
            </a:xfrm>
          </p:grpSpPr>
          <p:sp>
            <p:nvSpPr>
              <p:cNvPr id="27702" name="Line 4">
                <a:extLst>
                  <a:ext uri="{FF2B5EF4-FFF2-40B4-BE49-F238E27FC236}">
                    <a16:creationId xmlns:a16="http://schemas.microsoft.com/office/drawing/2014/main" id="{1B101050-AC6B-46B6-9A02-3298642AFB2D}"/>
                  </a:ext>
                </a:extLst>
              </p:cNvPr>
              <p:cNvSpPr>
                <a:spLocks noChangeShapeType="1"/>
              </p:cNvSpPr>
              <p:nvPr/>
            </p:nvSpPr>
            <p:spPr bwMode="auto">
              <a:xfrm>
                <a:off x="1296" y="1968"/>
                <a:ext cx="7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s-MX"/>
              </a:p>
            </p:txBody>
          </p:sp>
          <p:sp>
            <p:nvSpPr>
              <p:cNvPr id="27703" name="Text Box 7">
                <a:extLst>
                  <a:ext uri="{FF2B5EF4-FFF2-40B4-BE49-F238E27FC236}">
                    <a16:creationId xmlns:a16="http://schemas.microsoft.com/office/drawing/2014/main" id="{6A494387-4E98-48F9-A6AB-D7218806A321}"/>
                  </a:ext>
                </a:extLst>
              </p:cNvPr>
              <p:cNvSpPr txBox="1">
                <a:spLocks noChangeArrowheads="1"/>
              </p:cNvSpPr>
              <p:nvPr/>
            </p:nvSpPr>
            <p:spPr bwMode="auto">
              <a:xfrm>
                <a:off x="1563" y="1728"/>
                <a:ext cx="1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s-CL" sz="1800"/>
                  <a:t>II</a:t>
                </a:r>
              </a:p>
            </p:txBody>
          </p:sp>
        </p:grpSp>
        <p:grpSp>
          <p:nvGrpSpPr>
            <p:cNvPr id="27697" name="Group 11">
              <a:extLst>
                <a:ext uri="{FF2B5EF4-FFF2-40B4-BE49-F238E27FC236}">
                  <a16:creationId xmlns:a16="http://schemas.microsoft.com/office/drawing/2014/main" id="{9989FEE0-EE88-48AF-9ADE-69128D60C60F}"/>
                </a:ext>
              </a:extLst>
            </p:cNvPr>
            <p:cNvGrpSpPr>
              <a:grpSpLocks/>
            </p:cNvGrpSpPr>
            <p:nvPr/>
          </p:nvGrpSpPr>
          <p:grpSpPr bwMode="auto">
            <a:xfrm>
              <a:off x="1296" y="2217"/>
              <a:ext cx="720" cy="233"/>
              <a:chOff x="1296" y="2217"/>
              <a:chExt cx="720" cy="233"/>
            </a:xfrm>
          </p:grpSpPr>
          <p:sp>
            <p:nvSpPr>
              <p:cNvPr id="27700" name="Line 5">
                <a:extLst>
                  <a:ext uri="{FF2B5EF4-FFF2-40B4-BE49-F238E27FC236}">
                    <a16:creationId xmlns:a16="http://schemas.microsoft.com/office/drawing/2014/main" id="{C3D2AC37-B89E-48BE-96AA-97DBEA36B95A}"/>
                  </a:ext>
                </a:extLst>
              </p:cNvPr>
              <p:cNvSpPr>
                <a:spLocks noChangeShapeType="1"/>
              </p:cNvSpPr>
              <p:nvPr/>
            </p:nvSpPr>
            <p:spPr bwMode="auto">
              <a:xfrm>
                <a:off x="1296" y="2448"/>
                <a:ext cx="7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s-MX"/>
              </a:p>
            </p:txBody>
          </p:sp>
          <p:sp>
            <p:nvSpPr>
              <p:cNvPr id="27701" name="Text Box 8">
                <a:extLst>
                  <a:ext uri="{FF2B5EF4-FFF2-40B4-BE49-F238E27FC236}">
                    <a16:creationId xmlns:a16="http://schemas.microsoft.com/office/drawing/2014/main" id="{6CA04E62-B1FA-4D0A-9F7A-2C5D6F972241}"/>
                  </a:ext>
                </a:extLst>
              </p:cNvPr>
              <p:cNvSpPr txBox="1">
                <a:spLocks noChangeArrowheads="1"/>
              </p:cNvSpPr>
              <p:nvPr/>
            </p:nvSpPr>
            <p:spPr bwMode="auto">
              <a:xfrm>
                <a:off x="1514" y="2217"/>
                <a:ext cx="22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s-CL" sz="1800"/>
                  <a:t>III</a:t>
                </a:r>
              </a:p>
            </p:txBody>
          </p:sp>
        </p:grpSp>
        <p:sp>
          <p:nvSpPr>
            <p:cNvPr id="27698" name="Freeform 42">
              <a:extLst>
                <a:ext uri="{FF2B5EF4-FFF2-40B4-BE49-F238E27FC236}">
                  <a16:creationId xmlns:a16="http://schemas.microsoft.com/office/drawing/2014/main" id="{49591078-AD17-4949-B982-48CBCDE2976B}"/>
                </a:ext>
              </a:extLst>
            </p:cNvPr>
            <p:cNvSpPr>
              <a:spLocks/>
            </p:cNvSpPr>
            <p:nvPr/>
          </p:nvSpPr>
          <p:spPr bwMode="auto">
            <a:xfrm>
              <a:off x="720" y="1680"/>
              <a:ext cx="116" cy="233"/>
            </a:xfrm>
            <a:custGeom>
              <a:avLst/>
              <a:gdLst>
                <a:gd name="T0" fmla="*/ 0 w 960"/>
                <a:gd name="T1" fmla="*/ 576 h 576"/>
                <a:gd name="T2" fmla="*/ 432 w 960"/>
                <a:gd name="T3" fmla="*/ 48 h 576"/>
                <a:gd name="T4" fmla="*/ 960 w 960"/>
                <a:gd name="T5" fmla="*/ 288 h 576"/>
                <a:gd name="T6" fmla="*/ 0 60000 65536"/>
                <a:gd name="T7" fmla="*/ 0 60000 65536"/>
                <a:gd name="T8" fmla="*/ 0 60000 65536"/>
                <a:gd name="T9" fmla="*/ 0 w 960"/>
                <a:gd name="T10" fmla="*/ 0 h 576"/>
                <a:gd name="T11" fmla="*/ 960 w 960"/>
                <a:gd name="T12" fmla="*/ 576 h 576"/>
              </a:gdLst>
              <a:ahLst/>
              <a:cxnLst>
                <a:cxn ang="T6">
                  <a:pos x="T0" y="T1"/>
                </a:cxn>
                <a:cxn ang="T7">
                  <a:pos x="T2" y="T3"/>
                </a:cxn>
                <a:cxn ang="T8">
                  <a:pos x="T4" y="T5"/>
                </a:cxn>
              </a:cxnLst>
              <a:rect l="T9" t="T10" r="T11" b="T12"/>
              <a:pathLst>
                <a:path w="960" h="576">
                  <a:moveTo>
                    <a:pt x="0" y="576"/>
                  </a:moveTo>
                  <a:cubicBezTo>
                    <a:pt x="136" y="336"/>
                    <a:pt x="272" y="96"/>
                    <a:pt x="432" y="48"/>
                  </a:cubicBezTo>
                  <a:cubicBezTo>
                    <a:pt x="592" y="0"/>
                    <a:pt x="776" y="144"/>
                    <a:pt x="960" y="28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s-MX"/>
            </a:p>
          </p:txBody>
        </p:sp>
        <p:sp>
          <p:nvSpPr>
            <p:cNvPr id="27699" name="Freeform 43">
              <a:extLst>
                <a:ext uri="{FF2B5EF4-FFF2-40B4-BE49-F238E27FC236}">
                  <a16:creationId xmlns:a16="http://schemas.microsoft.com/office/drawing/2014/main" id="{5CE41324-4748-4C57-96BB-02F799EC70B3}"/>
                </a:ext>
              </a:extLst>
            </p:cNvPr>
            <p:cNvSpPr>
              <a:spLocks/>
            </p:cNvSpPr>
            <p:nvPr/>
          </p:nvSpPr>
          <p:spPr bwMode="auto">
            <a:xfrm>
              <a:off x="720" y="2256"/>
              <a:ext cx="116" cy="233"/>
            </a:xfrm>
            <a:custGeom>
              <a:avLst/>
              <a:gdLst>
                <a:gd name="T0" fmla="*/ 0 w 960"/>
                <a:gd name="T1" fmla="*/ 0 h 560"/>
                <a:gd name="T2" fmla="*/ 528 w 960"/>
                <a:gd name="T3" fmla="*/ 528 h 560"/>
                <a:gd name="T4" fmla="*/ 960 w 960"/>
                <a:gd name="T5" fmla="*/ 192 h 560"/>
                <a:gd name="T6" fmla="*/ 0 60000 65536"/>
                <a:gd name="T7" fmla="*/ 0 60000 65536"/>
                <a:gd name="T8" fmla="*/ 0 60000 65536"/>
                <a:gd name="T9" fmla="*/ 0 w 960"/>
                <a:gd name="T10" fmla="*/ 0 h 560"/>
                <a:gd name="T11" fmla="*/ 960 w 960"/>
                <a:gd name="T12" fmla="*/ 560 h 560"/>
              </a:gdLst>
              <a:ahLst/>
              <a:cxnLst>
                <a:cxn ang="T6">
                  <a:pos x="T0" y="T1"/>
                </a:cxn>
                <a:cxn ang="T7">
                  <a:pos x="T2" y="T3"/>
                </a:cxn>
                <a:cxn ang="T8">
                  <a:pos x="T4" y="T5"/>
                </a:cxn>
              </a:cxnLst>
              <a:rect l="T9" t="T10" r="T11" b="T12"/>
              <a:pathLst>
                <a:path w="960" h="560">
                  <a:moveTo>
                    <a:pt x="0" y="0"/>
                  </a:moveTo>
                  <a:cubicBezTo>
                    <a:pt x="184" y="248"/>
                    <a:pt x="368" y="496"/>
                    <a:pt x="528" y="528"/>
                  </a:cubicBezTo>
                  <a:cubicBezTo>
                    <a:pt x="688" y="560"/>
                    <a:pt x="888" y="248"/>
                    <a:pt x="960" y="19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s-MX"/>
            </a:p>
          </p:txBody>
        </p:sp>
      </p:grpSp>
      <p:grpSp>
        <p:nvGrpSpPr>
          <p:cNvPr id="6" name="Group 51">
            <a:extLst>
              <a:ext uri="{FF2B5EF4-FFF2-40B4-BE49-F238E27FC236}">
                <a16:creationId xmlns:a16="http://schemas.microsoft.com/office/drawing/2014/main" id="{D497AD0F-860D-40EC-BD40-227DB3BC4F94}"/>
              </a:ext>
            </a:extLst>
          </p:cNvPr>
          <p:cNvGrpSpPr>
            <a:grpSpLocks/>
          </p:cNvGrpSpPr>
          <p:nvPr/>
        </p:nvGrpSpPr>
        <p:grpSpPr bwMode="auto">
          <a:xfrm>
            <a:off x="5486400" y="1784351"/>
            <a:ext cx="3733800" cy="750888"/>
            <a:chOff x="2544" y="1344"/>
            <a:chExt cx="2352" cy="473"/>
          </a:xfrm>
        </p:grpSpPr>
        <p:grpSp>
          <p:nvGrpSpPr>
            <p:cNvPr id="27684" name="Group 12">
              <a:extLst>
                <a:ext uri="{FF2B5EF4-FFF2-40B4-BE49-F238E27FC236}">
                  <a16:creationId xmlns:a16="http://schemas.microsoft.com/office/drawing/2014/main" id="{9AFD9E12-7169-4A06-97F3-763F604D1D19}"/>
                </a:ext>
              </a:extLst>
            </p:cNvPr>
            <p:cNvGrpSpPr>
              <a:grpSpLocks/>
            </p:cNvGrpSpPr>
            <p:nvPr/>
          </p:nvGrpSpPr>
          <p:grpSpPr bwMode="auto">
            <a:xfrm>
              <a:off x="2544" y="1344"/>
              <a:ext cx="720" cy="250"/>
              <a:chOff x="240" y="2006"/>
              <a:chExt cx="720" cy="250"/>
            </a:xfrm>
          </p:grpSpPr>
          <p:sp>
            <p:nvSpPr>
              <p:cNvPr id="27693" name="Line 13">
                <a:extLst>
                  <a:ext uri="{FF2B5EF4-FFF2-40B4-BE49-F238E27FC236}">
                    <a16:creationId xmlns:a16="http://schemas.microsoft.com/office/drawing/2014/main" id="{D51982F8-C3C3-43C3-966F-30D4620CBA28}"/>
                  </a:ext>
                </a:extLst>
              </p:cNvPr>
              <p:cNvSpPr>
                <a:spLocks noChangeShapeType="1"/>
              </p:cNvSpPr>
              <p:nvPr/>
            </p:nvSpPr>
            <p:spPr bwMode="auto">
              <a:xfrm>
                <a:off x="240" y="2256"/>
                <a:ext cx="7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s-MX"/>
              </a:p>
            </p:txBody>
          </p:sp>
          <p:sp>
            <p:nvSpPr>
              <p:cNvPr id="27694" name="Text Box 14">
                <a:extLst>
                  <a:ext uri="{FF2B5EF4-FFF2-40B4-BE49-F238E27FC236}">
                    <a16:creationId xmlns:a16="http://schemas.microsoft.com/office/drawing/2014/main" id="{065EE587-AFCE-4FB6-9477-12A7E93A9729}"/>
                  </a:ext>
                </a:extLst>
              </p:cNvPr>
              <p:cNvSpPr txBox="1">
                <a:spLocks noChangeArrowheads="1"/>
              </p:cNvSpPr>
              <p:nvPr/>
            </p:nvSpPr>
            <p:spPr bwMode="auto">
              <a:xfrm>
                <a:off x="555" y="2006"/>
                <a:ext cx="15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s-CL" sz="1800"/>
                  <a:t>I</a:t>
                </a:r>
              </a:p>
            </p:txBody>
          </p:sp>
        </p:grpSp>
        <p:grpSp>
          <p:nvGrpSpPr>
            <p:cNvPr id="27685" name="Group 15">
              <a:extLst>
                <a:ext uri="{FF2B5EF4-FFF2-40B4-BE49-F238E27FC236}">
                  <a16:creationId xmlns:a16="http://schemas.microsoft.com/office/drawing/2014/main" id="{D838F234-FDCD-4D97-88A3-84E1607870FA}"/>
                </a:ext>
              </a:extLst>
            </p:cNvPr>
            <p:cNvGrpSpPr>
              <a:grpSpLocks/>
            </p:cNvGrpSpPr>
            <p:nvPr/>
          </p:nvGrpSpPr>
          <p:grpSpPr bwMode="auto">
            <a:xfrm>
              <a:off x="3360" y="1344"/>
              <a:ext cx="720" cy="240"/>
              <a:chOff x="1296" y="1728"/>
              <a:chExt cx="720" cy="240"/>
            </a:xfrm>
          </p:grpSpPr>
          <p:sp>
            <p:nvSpPr>
              <p:cNvPr id="27691" name="Line 16">
                <a:extLst>
                  <a:ext uri="{FF2B5EF4-FFF2-40B4-BE49-F238E27FC236}">
                    <a16:creationId xmlns:a16="http://schemas.microsoft.com/office/drawing/2014/main" id="{B52EF36B-83A7-41B6-A2D0-FC4B20E3F8B5}"/>
                  </a:ext>
                </a:extLst>
              </p:cNvPr>
              <p:cNvSpPr>
                <a:spLocks noChangeShapeType="1"/>
              </p:cNvSpPr>
              <p:nvPr/>
            </p:nvSpPr>
            <p:spPr bwMode="auto">
              <a:xfrm>
                <a:off x="1296" y="1968"/>
                <a:ext cx="7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s-MX"/>
              </a:p>
            </p:txBody>
          </p:sp>
          <p:sp>
            <p:nvSpPr>
              <p:cNvPr id="27692" name="Text Box 17">
                <a:extLst>
                  <a:ext uri="{FF2B5EF4-FFF2-40B4-BE49-F238E27FC236}">
                    <a16:creationId xmlns:a16="http://schemas.microsoft.com/office/drawing/2014/main" id="{DA2CC3DE-DE2F-4BC8-9518-059FF52FBA39}"/>
                  </a:ext>
                </a:extLst>
              </p:cNvPr>
              <p:cNvSpPr txBox="1">
                <a:spLocks noChangeArrowheads="1"/>
              </p:cNvSpPr>
              <p:nvPr/>
            </p:nvSpPr>
            <p:spPr bwMode="auto">
              <a:xfrm>
                <a:off x="1563" y="1728"/>
                <a:ext cx="1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s-CL" sz="1800"/>
                  <a:t>II</a:t>
                </a:r>
              </a:p>
            </p:txBody>
          </p:sp>
        </p:grpSp>
        <p:grpSp>
          <p:nvGrpSpPr>
            <p:cNvPr id="27686" name="Group 18">
              <a:extLst>
                <a:ext uri="{FF2B5EF4-FFF2-40B4-BE49-F238E27FC236}">
                  <a16:creationId xmlns:a16="http://schemas.microsoft.com/office/drawing/2014/main" id="{622EF594-8535-4AA2-A305-D1B340464482}"/>
                </a:ext>
              </a:extLst>
            </p:cNvPr>
            <p:cNvGrpSpPr>
              <a:grpSpLocks/>
            </p:cNvGrpSpPr>
            <p:nvPr/>
          </p:nvGrpSpPr>
          <p:grpSpPr bwMode="auto">
            <a:xfrm>
              <a:off x="4176" y="1344"/>
              <a:ext cx="720" cy="233"/>
              <a:chOff x="1296" y="2217"/>
              <a:chExt cx="720" cy="233"/>
            </a:xfrm>
          </p:grpSpPr>
          <p:sp>
            <p:nvSpPr>
              <p:cNvPr id="27689" name="Line 19">
                <a:extLst>
                  <a:ext uri="{FF2B5EF4-FFF2-40B4-BE49-F238E27FC236}">
                    <a16:creationId xmlns:a16="http://schemas.microsoft.com/office/drawing/2014/main" id="{B48EBF60-194D-44BB-AA45-9033CE8695BE}"/>
                  </a:ext>
                </a:extLst>
              </p:cNvPr>
              <p:cNvSpPr>
                <a:spLocks noChangeShapeType="1"/>
              </p:cNvSpPr>
              <p:nvPr/>
            </p:nvSpPr>
            <p:spPr bwMode="auto">
              <a:xfrm>
                <a:off x="1296" y="2448"/>
                <a:ext cx="7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s-MX"/>
              </a:p>
            </p:txBody>
          </p:sp>
          <p:sp>
            <p:nvSpPr>
              <p:cNvPr id="27690" name="Text Box 20">
                <a:extLst>
                  <a:ext uri="{FF2B5EF4-FFF2-40B4-BE49-F238E27FC236}">
                    <a16:creationId xmlns:a16="http://schemas.microsoft.com/office/drawing/2014/main" id="{13A882F1-41EA-4D3E-8564-9B89248A20E0}"/>
                  </a:ext>
                </a:extLst>
              </p:cNvPr>
              <p:cNvSpPr txBox="1">
                <a:spLocks noChangeArrowheads="1"/>
              </p:cNvSpPr>
              <p:nvPr/>
            </p:nvSpPr>
            <p:spPr bwMode="auto">
              <a:xfrm>
                <a:off x="1514" y="2217"/>
                <a:ext cx="22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s-CL" sz="1800"/>
                  <a:t>III</a:t>
                </a:r>
              </a:p>
            </p:txBody>
          </p:sp>
        </p:grpSp>
        <p:sp>
          <p:nvSpPr>
            <p:cNvPr id="27687" name="Freeform 44">
              <a:extLst>
                <a:ext uri="{FF2B5EF4-FFF2-40B4-BE49-F238E27FC236}">
                  <a16:creationId xmlns:a16="http://schemas.microsoft.com/office/drawing/2014/main" id="{74D78619-7255-4D30-83BB-721214C1585C}"/>
                </a:ext>
              </a:extLst>
            </p:cNvPr>
            <p:cNvSpPr>
              <a:spLocks/>
            </p:cNvSpPr>
            <p:nvPr/>
          </p:nvSpPr>
          <p:spPr bwMode="auto">
            <a:xfrm>
              <a:off x="3024" y="1344"/>
              <a:ext cx="116" cy="233"/>
            </a:xfrm>
            <a:custGeom>
              <a:avLst/>
              <a:gdLst>
                <a:gd name="T0" fmla="*/ 0 w 720"/>
                <a:gd name="T1" fmla="*/ 240 h 240"/>
                <a:gd name="T2" fmla="*/ 384 w 720"/>
                <a:gd name="T3" fmla="*/ 0 h 240"/>
                <a:gd name="T4" fmla="*/ 720 w 720"/>
                <a:gd name="T5" fmla="*/ 240 h 240"/>
                <a:gd name="T6" fmla="*/ 0 60000 65536"/>
                <a:gd name="T7" fmla="*/ 0 60000 65536"/>
                <a:gd name="T8" fmla="*/ 0 60000 65536"/>
                <a:gd name="T9" fmla="*/ 0 w 720"/>
                <a:gd name="T10" fmla="*/ 0 h 240"/>
                <a:gd name="T11" fmla="*/ 720 w 720"/>
                <a:gd name="T12" fmla="*/ 240 h 240"/>
              </a:gdLst>
              <a:ahLst/>
              <a:cxnLst>
                <a:cxn ang="T6">
                  <a:pos x="T0" y="T1"/>
                </a:cxn>
                <a:cxn ang="T7">
                  <a:pos x="T2" y="T3"/>
                </a:cxn>
                <a:cxn ang="T8">
                  <a:pos x="T4" y="T5"/>
                </a:cxn>
              </a:cxnLst>
              <a:rect l="T9" t="T10" r="T11" b="T12"/>
              <a:pathLst>
                <a:path w="720" h="240">
                  <a:moveTo>
                    <a:pt x="0" y="240"/>
                  </a:moveTo>
                  <a:cubicBezTo>
                    <a:pt x="132" y="120"/>
                    <a:pt x="264" y="0"/>
                    <a:pt x="384" y="0"/>
                  </a:cubicBezTo>
                  <a:cubicBezTo>
                    <a:pt x="504" y="0"/>
                    <a:pt x="612" y="120"/>
                    <a:pt x="720" y="24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s-MX"/>
            </a:p>
          </p:txBody>
        </p:sp>
        <p:sp>
          <p:nvSpPr>
            <p:cNvPr id="27688" name="Freeform 45">
              <a:extLst>
                <a:ext uri="{FF2B5EF4-FFF2-40B4-BE49-F238E27FC236}">
                  <a16:creationId xmlns:a16="http://schemas.microsoft.com/office/drawing/2014/main" id="{20E47E40-5539-48EA-9E8F-A23E82957460}"/>
                </a:ext>
              </a:extLst>
            </p:cNvPr>
            <p:cNvSpPr>
              <a:spLocks/>
            </p:cNvSpPr>
            <p:nvPr/>
          </p:nvSpPr>
          <p:spPr bwMode="auto">
            <a:xfrm>
              <a:off x="3024" y="1584"/>
              <a:ext cx="1440" cy="233"/>
            </a:xfrm>
            <a:custGeom>
              <a:avLst/>
              <a:gdLst>
                <a:gd name="T0" fmla="*/ 0 w 1440"/>
                <a:gd name="T1" fmla="*/ 48 h 200"/>
                <a:gd name="T2" fmla="*/ 768 w 1440"/>
                <a:gd name="T3" fmla="*/ 192 h 200"/>
                <a:gd name="T4" fmla="*/ 1440 w 1440"/>
                <a:gd name="T5" fmla="*/ 0 h 200"/>
                <a:gd name="T6" fmla="*/ 0 60000 65536"/>
                <a:gd name="T7" fmla="*/ 0 60000 65536"/>
                <a:gd name="T8" fmla="*/ 0 60000 65536"/>
                <a:gd name="T9" fmla="*/ 0 w 1440"/>
                <a:gd name="T10" fmla="*/ 0 h 200"/>
                <a:gd name="T11" fmla="*/ 1440 w 1440"/>
                <a:gd name="T12" fmla="*/ 200 h 200"/>
              </a:gdLst>
              <a:ahLst/>
              <a:cxnLst>
                <a:cxn ang="T6">
                  <a:pos x="T0" y="T1"/>
                </a:cxn>
                <a:cxn ang="T7">
                  <a:pos x="T2" y="T3"/>
                </a:cxn>
                <a:cxn ang="T8">
                  <a:pos x="T4" y="T5"/>
                </a:cxn>
              </a:cxnLst>
              <a:rect l="T9" t="T10" r="T11" b="T12"/>
              <a:pathLst>
                <a:path w="1440" h="200">
                  <a:moveTo>
                    <a:pt x="0" y="48"/>
                  </a:moveTo>
                  <a:cubicBezTo>
                    <a:pt x="264" y="124"/>
                    <a:pt x="528" y="200"/>
                    <a:pt x="768" y="192"/>
                  </a:cubicBezTo>
                  <a:cubicBezTo>
                    <a:pt x="1008" y="184"/>
                    <a:pt x="1224" y="92"/>
                    <a:pt x="1440"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es-MX"/>
            </a:p>
          </p:txBody>
        </p:sp>
      </p:grpSp>
      <p:grpSp>
        <p:nvGrpSpPr>
          <p:cNvPr id="10" name="Group 52">
            <a:extLst>
              <a:ext uri="{FF2B5EF4-FFF2-40B4-BE49-F238E27FC236}">
                <a16:creationId xmlns:a16="http://schemas.microsoft.com/office/drawing/2014/main" id="{3B6C25A1-26CF-4A68-A556-8436D4798E55}"/>
              </a:ext>
            </a:extLst>
          </p:cNvPr>
          <p:cNvGrpSpPr>
            <a:grpSpLocks/>
          </p:cNvGrpSpPr>
          <p:nvPr/>
        </p:nvGrpSpPr>
        <p:grpSpPr bwMode="auto">
          <a:xfrm>
            <a:off x="5486400" y="2865440"/>
            <a:ext cx="3733800" cy="903288"/>
            <a:chOff x="2496" y="2016"/>
            <a:chExt cx="2352" cy="569"/>
          </a:xfrm>
        </p:grpSpPr>
        <p:grpSp>
          <p:nvGrpSpPr>
            <p:cNvPr id="27673" name="Group 21">
              <a:extLst>
                <a:ext uri="{FF2B5EF4-FFF2-40B4-BE49-F238E27FC236}">
                  <a16:creationId xmlns:a16="http://schemas.microsoft.com/office/drawing/2014/main" id="{DED03102-41D4-43D4-A31C-E3BD065D9A88}"/>
                </a:ext>
              </a:extLst>
            </p:cNvPr>
            <p:cNvGrpSpPr>
              <a:grpSpLocks/>
            </p:cNvGrpSpPr>
            <p:nvPr/>
          </p:nvGrpSpPr>
          <p:grpSpPr bwMode="auto">
            <a:xfrm>
              <a:off x="2496" y="2092"/>
              <a:ext cx="720" cy="250"/>
              <a:chOff x="240" y="2006"/>
              <a:chExt cx="720" cy="250"/>
            </a:xfrm>
          </p:grpSpPr>
          <p:sp>
            <p:nvSpPr>
              <p:cNvPr id="27682" name="Line 22">
                <a:extLst>
                  <a:ext uri="{FF2B5EF4-FFF2-40B4-BE49-F238E27FC236}">
                    <a16:creationId xmlns:a16="http://schemas.microsoft.com/office/drawing/2014/main" id="{4575E613-784F-46C3-81EB-B16BE372EE06}"/>
                  </a:ext>
                </a:extLst>
              </p:cNvPr>
              <p:cNvSpPr>
                <a:spLocks noChangeShapeType="1"/>
              </p:cNvSpPr>
              <p:nvPr/>
            </p:nvSpPr>
            <p:spPr bwMode="auto">
              <a:xfrm>
                <a:off x="240" y="2256"/>
                <a:ext cx="7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s-MX"/>
              </a:p>
            </p:txBody>
          </p:sp>
          <p:sp>
            <p:nvSpPr>
              <p:cNvPr id="27683" name="Text Box 23">
                <a:extLst>
                  <a:ext uri="{FF2B5EF4-FFF2-40B4-BE49-F238E27FC236}">
                    <a16:creationId xmlns:a16="http://schemas.microsoft.com/office/drawing/2014/main" id="{D8588072-A1C5-448E-BDE0-1C930E780236}"/>
                  </a:ext>
                </a:extLst>
              </p:cNvPr>
              <p:cNvSpPr txBox="1">
                <a:spLocks noChangeArrowheads="1"/>
              </p:cNvSpPr>
              <p:nvPr/>
            </p:nvSpPr>
            <p:spPr bwMode="auto">
              <a:xfrm>
                <a:off x="555" y="2006"/>
                <a:ext cx="15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s-CL" sz="1800"/>
                  <a:t>I</a:t>
                </a:r>
              </a:p>
            </p:txBody>
          </p:sp>
        </p:grpSp>
        <p:grpSp>
          <p:nvGrpSpPr>
            <p:cNvPr id="27674" name="Group 24">
              <a:extLst>
                <a:ext uri="{FF2B5EF4-FFF2-40B4-BE49-F238E27FC236}">
                  <a16:creationId xmlns:a16="http://schemas.microsoft.com/office/drawing/2014/main" id="{F962D7E1-9417-4E04-A36B-C3BCD7AD52B3}"/>
                </a:ext>
              </a:extLst>
            </p:cNvPr>
            <p:cNvGrpSpPr>
              <a:grpSpLocks/>
            </p:cNvGrpSpPr>
            <p:nvPr/>
          </p:nvGrpSpPr>
          <p:grpSpPr bwMode="auto">
            <a:xfrm>
              <a:off x="4128" y="2102"/>
              <a:ext cx="720" cy="240"/>
              <a:chOff x="1296" y="1728"/>
              <a:chExt cx="720" cy="240"/>
            </a:xfrm>
          </p:grpSpPr>
          <p:sp>
            <p:nvSpPr>
              <p:cNvPr id="27680" name="Line 25">
                <a:extLst>
                  <a:ext uri="{FF2B5EF4-FFF2-40B4-BE49-F238E27FC236}">
                    <a16:creationId xmlns:a16="http://schemas.microsoft.com/office/drawing/2014/main" id="{F1983DD5-C19D-4CD1-9C89-04C8F8648432}"/>
                  </a:ext>
                </a:extLst>
              </p:cNvPr>
              <p:cNvSpPr>
                <a:spLocks noChangeShapeType="1"/>
              </p:cNvSpPr>
              <p:nvPr/>
            </p:nvSpPr>
            <p:spPr bwMode="auto">
              <a:xfrm>
                <a:off x="1296" y="1968"/>
                <a:ext cx="7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s-MX"/>
              </a:p>
            </p:txBody>
          </p:sp>
          <p:sp>
            <p:nvSpPr>
              <p:cNvPr id="27681" name="Text Box 26">
                <a:extLst>
                  <a:ext uri="{FF2B5EF4-FFF2-40B4-BE49-F238E27FC236}">
                    <a16:creationId xmlns:a16="http://schemas.microsoft.com/office/drawing/2014/main" id="{F9311EE8-3E25-4995-9D80-85021ADC1F74}"/>
                  </a:ext>
                </a:extLst>
              </p:cNvPr>
              <p:cNvSpPr txBox="1">
                <a:spLocks noChangeArrowheads="1"/>
              </p:cNvSpPr>
              <p:nvPr/>
            </p:nvSpPr>
            <p:spPr bwMode="auto">
              <a:xfrm>
                <a:off x="1563" y="1728"/>
                <a:ext cx="1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s-CL" sz="1800"/>
                  <a:t>II</a:t>
                </a:r>
              </a:p>
            </p:txBody>
          </p:sp>
        </p:grpSp>
        <p:grpSp>
          <p:nvGrpSpPr>
            <p:cNvPr id="27675" name="Group 27">
              <a:extLst>
                <a:ext uri="{FF2B5EF4-FFF2-40B4-BE49-F238E27FC236}">
                  <a16:creationId xmlns:a16="http://schemas.microsoft.com/office/drawing/2014/main" id="{F93F897F-B572-43DF-9981-5427518C98EA}"/>
                </a:ext>
              </a:extLst>
            </p:cNvPr>
            <p:cNvGrpSpPr>
              <a:grpSpLocks/>
            </p:cNvGrpSpPr>
            <p:nvPr/>
          </p:nvGrpSpPr>
          <p:grpSpPr bwMode="auto">
            <a:xfrm>
              <a:off x="3360" y="2102"/>
              <a:ext cx="720" cy="233"/>
              <a:chOff x="1296" y="2217"/>
              <a:chExt cx="720" cy="233"/>
            </a:xfrm>
          </p:grpSpPr>
          <p:sp>
            <p:nvSpPr>
              <p:cNvPr id="27678" name="Line 28">
                <a:extLst>
                  <a:ext uri="{FF2B5EF4-FFF2-40B4-BE49-F238E27FC236}">
                    <a16:creationId xmlns:a16="http://schemas.microsoft.com/office/drawing/2014/main" id="{A4E55428-2DBC-4078-B400-DCCA5FBCDEFB}"/>
                  </a:ext>
                </a:extLst>
              </p:cNvPr>
              <p:cNvSpPr>
                <a:spLocks noChangeShapeType="1"/>
              </p:cNvSpPr>
              <p:nvPr/>
            </p:nvSpPr>
            <p:spPr bwMode="auto">
              <a:xfrm>
                <a:off x="1296" y="2448"/>
                <a:ext cx="7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s-MX"/>
              </a:p>
            </p:txBody>
          </p:sp>
          <p:sp>
            <p:nvSpPr>
              <p:cNvPr id="27679" name="Text Box 29">
                <a:extLst>
                  <a:ext uri="{FF2B5EF4-FFF2-40B4-BE49-F238E27FC236}">
                    <a16:creationId xmlns:a16="http://schemas.microsoft.com/office/drawing/2014/main" id="{056D87FC-9821-47BD-9407-88E0C223AC25}"/>
                  </a:ext>
                </a:extLst>
              </p:cNvPr>
              <p:cNvSpPr txBox="1">
                <a:spLocks noChangeArrowheads="1"/>
              </p:cNvSpPr>
              <p:nvPr/>
            </p:nvSpPr>
            <p:spPr bwMode="auto">
              <a:xfrm>
                <a:off x="1514" y="2217"/>
                <a:ext cx="22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s-CL" sz="1800"/>
                  <a:t>III</a:t>
                </a:r>
              </a:p>
            </p:txBody>
          </p:sp>
        </p:grpSp>
        <p:sp>
          <p:nvSpPr>
            <p:cNvPr id="27676" name="Freeform 46">
              <a:extLst>
                <a:ext uri="{FF2B5EF4-FFF2-40B4-BE49-F238E27FC236}">
                  <a16:creationId xmlns:a16="http://schemas.microsoft.com/office/drawing/2014/main" id="{20D1BE4B-6F7A-45F5-9D87-918134F4BB56}"/>
                </a:ext>
              </a:extLst>
            </p:cNvPr>
            <p:cNvSpPr>
              <a:spLocks/>
            </p:cNvSpPr>
            <p:nvPr/>
          </p:nvSpPr>
          <p:spPr bwMode="auto">
            <a:xfrm>
              <a:off x="2880" y="2352"/>
              <a:ext cx="116" cy="233"/>
            </a:xfrm>
            <a:custGeom>
              <a:avLst/>
              <a:gdLst>
                <a:gd name="T0" fmla="*/ 0 w 864"/>
                <a:gd name="T1" fmla="*/ 0 h 192"/>
                <a:gd name="T2" fmla="*/ 432 w 864"/>
                <a:gd name="T3" fmla="*/ 192 h 192"/>
                <a:gd name="T4" fmla="*/ 864 w 864"/>
                <a:gd name="T5" fmla="*/ 0 h 192"/>
                <a:gd name="T6" fmla="*/ 0 60000 65536"/>
                <a:gd name="T7" fmla="*/ 0 60000 65536"/>
                <a:gd name="T8" fmla="*/ 0 60000 65536"/>
                <a:gd name="T9" fmla="*/ 0 w 864"/>
                <a:gd name="T10" fmla="*/ 0 h 192"/>
                <a:gd name="T11" fmla="*/ 864 w 864"/>
                <a:gd name="T12" fmla="*/ 192 h 192"/>
              </a:gdLst>
              <a:ahLst/>
              <a:cxnLst>
                <a:cxn ang="T6">
                  <a:pos x="T0" y="T1"/>
                </a:cxn>
                <a:cxn ang="T7">
                  <a:pos x="T2" y="T3"/>
                </a:cxn>
                <a:cxn ang="T8">
                  <a:pos x="T4" y="T5"/>
                </a:cxn>
              </a:cxnLst>
              <a:rect l="T9" t="T10" r="T11" b="T12"/>
              <a:pathLst>
                <a:path w="864" h="192">
                  <a:moveTo>
                    <a:pt x="0" y="0"/>
                  </a:moveTo>
                  <a:cubicBezTo>
                    <a:pt x="144" y="96"/>
                    <a:pt x="288" y="192"/>
                    <a:pt x="432" y="192"/>
                  </a:cubicBezTo>
                  <a:cubicBezTo>
                    <a:pt x="576" y="192"/>
                    <a:pt x="720" y="96"/>
                    <a:pt x="864"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s-MX"/>
            </a:p>
          </p:txBody>
        </p:sp>
        <p:sp>
          <p:nvSpPr>
            <p:cNvPr id="27677" name="Freeform 47">
              <a:extLst>
                <a:ext uri="{FF2B5EF4-FFF2-40B4-BE49-F238E27FC236}">
                  <a16:creationId xmlns:a16="http://schemas.microsoft.com/office/drawing/2014/main" id="{7B9F9886-6026-4F78-8952-51A3AA1D0BEC}"/>
                </a:ext>
              </a:extLst>
            </p:cNvPr>
            <p:cNvSpPr>
              <a:spLocks/>
            </p:cNvSpPr>
            <p:nvPr/>
          </p:nvSpPr>
          <p:spPr bwMode="auto">
            <a:xfrm>
              <a:off x="2880" y="2016"/>
              <a:ext cx="116" cy="233"/>
            </a:xfrm>
            <a:custGeom>
              <a:avLst/>
              <a:gdLst>
                <a:gd name="T0" fmla="*/ 0 w 1536"/>
                <a:gd name="T1" fmla="*/ 336 h 336"/>
                <a:gd name="T2" fmla="*/ 768 w 1536"/>
                <a:gd name="T3" fmla="*/ 0 h 336"/>
                <a:gd name="T4" fmla="*/ 1536 w 1536"/>
                <a:gd name="T5" fmla="*/ 336 h 336"/>
                <a:gd name="T6" fmla="*/ 0 60000 65536"/>
                <a:gd name="T7" fmla="*/ 0 60000 65536"/>
                <a:gd name="T8" fmla="*/ 0 60000 65536"/>
                <a:gd name="T9" fmla="*/ 0 w 1536"/>
                <a:gd name="T10" fmla="*/ 0 h 336"/>
                <a:gd name="T11" fmla="*/ 1536 w 1536"/>
                <a:gd name="T12" fmla="*/ 336 h 336"/>
              </a:gdLst>
              <a:ahLst/>
              <a:cxnLst>
                <a:cxn ang="T6">
                  <a:pos x="T0" y="T1"/>
                </a:cxn>
                <a:cxn ang="T7">
                  <a:pos x="T2" y="T3"/>
                </a:cxn>
                <a:cxn ang="T8">
                  <a:pos x="T4" y="T5"/>
                </a:cxn>
              </a:cxnLst>
              <a:rect l="T9" t="T10" r="T11" b="T12"/>
              <a:pathLst>
                <a:path w="1536" h="336">
                  <a:moveTo>
                    <a:pt x="0" y="336"/>
                  </a:moveTo>
                  <a:cubicBezTo>
                    <a:pt x="256" y="168"/>
                    <a:pt x="512" y="0"/>
                    <a:pt x="768" y="0"/>
                  </a:cubicBezTo>
                  <a:cubicBezTo>
                    <a:pt x="1024" y="0"/>
                    <a:pt x="1280" y="168"/>
                    <a:pt x="1536" y="33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s-MX"/>
            </a:p>
          </p:txBody>
        </p:sp>
      </p:grpSp>
      <p:grpSp>
        <p:nvGrpSpPr>
          <p:cNvPr id="14" name="Group 53">
            <a:extLst>
              <a:ext uri="{FF2B5EF4-FFF2-40B4-BE49-F238E27FC236}">
                <a16:creationId xmlns:a16="http://schemas.microsoft.com/office/drawing/2014/main" id="{26DE61BF-5721-46B9-9540-EFF4F9120B8A}"/>
              </a:ext>
            </a:extLst>
          </p:cNvPr>
          <p:cNvGrpSpPr>
            <a:grpSpLocks/>
          </p:cNvGrpSpPr>
          <p:nvPr/>
        </p:nvGrpSpPr>
        <p:grpSpPr bwMode="auto">
          <a:xfrm>
            <a:off x="5249864" y="3962403"/>
            <a:ext cx="4960937" cy="827088"/>
            <a:chOff x="1776" y="3024"/>
            <a:chExt cx="3600" cy="521"/>
          </a:xfrm>
        </p:grpSpPr>
        <p:grpSp>
          <p:nvGrpSpPr>
            <p:cNvPr id="27659" name="Group 30">
              <a:extLst>
                <a:ext uri="{FF2B5EF4-FFF2-40B4-BE49-F238E27FC236}">
                  <a16:creationId xmlns:a16="http://schemas.microsoft.com/office/drawing/2014/main" id="{76CD6F66-9755-4336-9BC4-D5E09D84CB11}"/>
                </a:ext>
              </a:extLst>
            </p:cNvPr>
            <p:cNvGrpSpPr>
              <a:grpSpLocks/>
            </p:cNvGrpSpPr>
            <p:nvPr/>
          </p:nvGrpSpPr>
          <p:grpSpPr bwMode="auto">
            <a:xfrm>
              <a:off x="1776" y="3052"/>
              <a:ext cx="720" cy="250"/>
              <a:chOff x="240" y="2006"/>
              <a:chExt cx="720" cy="250"/>
            </a:xfrm>
          </p:grpSpPr>
          <p:sp>
            <p:nvSpPr>
              <p:cNvPr id="27671" name="Line 31">
                <a:extLst>
                  <a:ext uri="{FF2B5EF4-FFF2-40B4-BE49-F238E27FC236}">
                    <a16:creationId xmlns:a16="http://schemas.microsoft.com/office/drawing/2014/main" id="{E207379F-C801-4777-A86E-11A18BBB5252}"/>
                  </a:ext>
                </a:extLst>
              </p:cNvPr>
              <p:cNvSpPr>
                <a:spLocks noChangeShapeType="1"/>
              </p:cNvSpPr>
              <p:nvPr/>
            </p:nvSpPr>
            <p:spPr bwMode="auto">
              <a:xfrm>
                <a:off x="240" y="2256"/>
                <a:ext cx="7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s-MX"/>
              </a:p>
            </p:txBody>
          </p:sp>
          <p:sp>
            <p:nvSpPr>
              <p:cNvPr id="27672" name="Text Box 32">
                <a:extLst>
                  <a:ext uri="{FF2B5EF4-FFF2-40B4-BE49-F238E27FC236}">
                    <a16:creationId xmlns:a16="http://schemas.microsoft.com/office/drawing/2014/main" id="{3671BC93-C435-47C4-AC09-52CFAE876D82}"/>
                  </a:ext>
                </a:extLst>
              </p:cNvPr>
              <p:cNvSpPr txBox="1">
                <a:spLocks noChangeArrowheads="1"/>
              </p:cNvSpPr>
              <p:nvPr/>
            </p:nvSpPr>
            <p:spPr bwMode="auto">
              <a:xfrm>
                <a:off x="555" y="2006"/>
                <a:ext cx="17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s-CL" sz="1800"/>
                  <a:t>I</a:t>
                </a:r>
              </a:p>
            </p:txBody>
          </p:sp>
        </p:grpSp>
        <p:grpSp>
          <p:nvGrpSpPr>
            <p:cNvPr id="27660" name="Group 33">
              <a:extLst>
                <a:ext uri="{FF2B5EF4-FFF2-40B4-BE49-F238E27FC236}">
                  <a16:creationId xmlns:a16="http://schemas.microsoft.com/office/drawing/2014/main" id="{7C8DFBFF-4B80-4E87-977A-3F382C450A91}"/>
                </a:ext>
              </a:extLst>
            </p:cNvPr>
            <p:cNvGrpSpPr>
              <a:grpSpLocks/>
            </p:cNvGrpSpPr>
            <p:nvPr/>
          </p:nvGrpSpPr>
          <p:grpSpPr bwMode="auto">
            <a:xfrm>
              <a:off x="2640" y="3072"/>
              <a:ext cx="720" cy="233"/>
              <a:chOff x="1296" y="2217"/>
              <a:chExt cx="720" cy="233"/>
            </a:xfrm>
          </p:grpSpPr>
          <p:sp>
            <p:nvSpPr>
              <p:cNvPr id="27669" name="Line 34">
                <a:extLst>
                  <a:ext uri="{FF2B5EF4-FFF2-40B4-BE49-F238E27FC236}">
                    <a16:creationId xmlns:a16="http://schemas.microsoft.com/office/drawing/2014/main" id="{572D43C6-42EF-4587-BFD2-F0E6F328C9A4}"/>
                  </a:ext>
                </a:extLst>
              </p:cNvPr>
              <p:cNvSpPr>
                <a:spLocks noChangeShapeType="1"/>
              </p:cNvSpPr>
              <p:nvPr/>
            </p:nvSpPr>
            <p:spPr bwMode="auto">
              <a:xfrm>
                <a:off x="1296" y="2448"/>
                <a:ext cx="7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s-MX"/>
              </a:p>
            </p:txBody>
          </p:sp>
          <p:sp>
            <p:nvSpPr>
              <p:cNvPr id="27670" name="Text Box 35">
                <a:extLst>
                  <a:ext uri="{FF2B5EF4-FFF2-40B4-BE49-F238E27FC236}">
                    <a16:creationId xmlns:a16="http://schemas.microsoft.com/office/drawing/2014/main" id="{CF3437AE-FAC9-4CB5-ADC1-ADEE4DF70B9E}"/>
                  </a:ext>
                </a:extLst>
              </p:cNvPr>
              <p:cNvSpPr txBox="1">
                <a:spLocks noChangeArrowheads="1"/>
              </p:cNvSpPr>
              <p:nvPr/>
            </p:nvSpPr>
            <p:spPr bwMode="auto">
              <a:xfrm>
                <a:off x="1514" y="2217"/>
                <a:ext cx="26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s-CL" sz="1800"/>
                  <a:t>III</a:t>
                </a:r>
              </a:p>
            </p:txBody>
          </p:sp>
        </p:grpSp>
        <p:grpSp>
          <p:nvGrpSpPr>
            <p:cNvPr id="27661" name="Group 36">
              <a:extLst>
                <a:ext uri="{FF2B5EF4-FFF2-40B4-BE49-F238E27FC236}">
                  <a16:creationId xmlns:a16="http://schemas.microsoft.com/office/drawing/2014/main" id="{529A7F28-DE2F-4B80-8738-E15A0FE46F05}"/>
                </a:ext>
              </a:extLst>
            </p:cNvPr>
            <p:cNvGrpSpPr>
              <a:grpSpLocks/>
            </p:cNvGrpSpPr>
            <p:nvPr/>
          </p:nvGrpSpPr>
          <p:grpSpPr bwMode="auto">
            <a:xfrm>
              <a:off x="3840" y="3062"/>
              <a:ext cx="720" cy="250"/>
              <a:chOff x="240" y="2006"/>
              <a:chExt cx="720" cy="250"/>
            </a:xfrm>
          </p:grpSpPr>
          <p:sp>
            <p:nvSpPr>
              <p:cNvPr id="27667" name="Line 37">
                <a:extLst>
                  <a:ext uri="{FF2B5EF4-FFF2-40B4-BE49-F238E27FC236}">
                    <a16:creationId xmlns:a16="http://schemas.microsoft.com/office/drawing/2014/main" id="{8126AFD0-8756-4C43-857E-B8B52752C105}"/>
                  </a:ext>
                </a:extLst>
              </p:cNvPr>
              <p:cNvSpPr>
                <a:spLocks noChangeShapeType="1"/>
              </p:cNvSpPr>
              <p:nvPr/>
            </p:nvSpPr>
            <p:spPr bwMode="auto">
              <a:xfrm>
                <a:off x="240" y="2256"/>
                <a:ext cx="7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s-MX"/>
              </a:p>
            </p:txBody>
          </p:sp>
          <p:sp>
            <p:nvSpPr>
              <p:cNvPr id="27668" name="Text Box 38">
                <a:extLst>
                  <a:ext uri="{FF2B5EF4-FFF2-40B4-BE49-F238E27FC236}">
                    <a16:creationId xmlns:a16="http://schemas.microsoft.com/office/drawing/2014/main" id="{82E016F8-0BC7-48F7-A839-7BF9EA5C5044}"/>
                  </a:ext>
                </a:extLst>
              </p:cNvPr>
              <p:cNvSpPr txBox="1">
                <a:spLocks noChangeArrowheads="1"/>
              </p:cNvSpPr>
              <p:nvPr/>
            </p:nvSpPr>
            <p:spPr bwMode="auto">
              <a:xfrm>
                <a:off x="538" y="2006"/>
                <a:ext cx="21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s-CL" sz="1800"/>
                  <a:t>I’</a:t>
                </a:r>
              </a:p>
            </p:txBody>
          </p:sp>
        </p:grpSp>
        <p:grpSp>
          <p:nvGrpSpPr>
            <p:cNvPr id="27662" name="Group 39">
              <a:extLst>
                <a:ext uri="{FF2B5EF4-FFF2-40B4-BE49-F238E27FC236}">
                  <a16:creationId xmlns:a16="http://schemas.microsoft.com/office/drawing/2014/main" id="{9B0DF005-FC2B-45FD-B6F9-E7752D30D61B}"/>
                </a:ext>
              </a:extLst>
            </p:cNvPr>
            <p:cNvGrpSpPr>
              <a:grpSpLocks/>
            </p:cNvGrpSpPr>
            <p:nvPr/>
          </p:nvGrpSpPr>
          <p:grpSpPr bwMode="auto">
            <a:xfrm>
              <a:off x="4656" y="3072"/>
              <a:ext cx="720" cy="240"/>
              <a:chOff x="1296" y="1728"/>
              <a:chExt cx="720" cy="240"/>
            </a:xfrm>
          </p:grpSpPr>
          <p:sp>
            <p:nvSpPr>
              <p:cNvPr id="27665" name="Line 40">
                <a:extLst>
                  <a:ext uri="{FF2B5EF4-FFF2-40B4-BE49-F238E27FC236}">
                    <a16:creationId xmlns:a16="http://schemas.microsoft.com/office/drawing/2014/main" id="{95146CE5-36D1-4D9B-A40B-0CE85A3A81B5}"/>
                  </a:ext>
                </a:extLst>
              </p:cNvPr>
              <p:cNvSpPr>
                <a:spLocks noChangeShapeType="1"/>
              </p:cNvSpPr>
              <p:nvPr/>
            </p:nvSpPr>
            <p:spPr bwMode="auto">
              <a:xfrm>
                <a:off x="1296" y="1968"/>
                <a:ext cx="7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s-MX"/>
              </a:p>
            </p:txBody>
          </p:sp>
          <p:sp>
            <p:nvSpPr>
              <p:cNvPr id="27666" name="Text Box 41">
                <a:extLst>
                  <a:ext uri="{FF2B5EF4-FFF2-40B4-BE49-F238E27FC236}">
                    <a16:creationId xmlns:a16="http://schemas.microsoft.com/office/drawing/2014/main" id="{B4168660-3BC7-4952-B30A-CEF107CE1327}"/>
                  </a:ext>
                </a:extLst>
              </p:cNvPr>
              <p:cNvSpPr txBox="1">
                <a:spLocks noChangeArrowheads="1"/>
              </p:cNvSpPr>
              <p:nvPr/>
            </p:nvSpPr>
            <p:spPr bwMode="auto">
              <a:xfrm>
                <a:off x="1563" y="1728"/>
                <a:ext cx="21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s-CL" sz="1800"/>
                  <a:t>II</a:t>
                </a:r>
              </a:p>
            </p:txBody>
          </p:sp>
        </p:grpSp>
        <p:sp>
          <p:nvSpPr>
            <p:cNvPr id="27663" name="Freeform 48">
              <a:extLst>
                <a:ext uri="{FF2B5EF4-FFF2-40B4-BE49-F238E27FC236}">
                  <a16:creationId xmlns:a16="http://schemas.microsoft.com/office/drawing/2014/main" id="{C65D29EF-3C0C-4260-B370-2036F248AE0A}"/>
                </a:ext>
              </a:extLst>
            </p:cNvPr>
            <p:cNvSpPr>
              <a:spLocks/>
            </p:cNvSpPr>
            <p:nvPr/>
          </p:nvSpPr>
          <p:spPr bwMode="auto">
            <a:xfrm>
              <a:off x="2160" y="3312"/>
              <a:ext cx="134" cy="233"/>
            </a:xfrm>
            <a:custGeom>
              <a:avLst/>
              <a:gdLst>
                <a:gd name="T0" fmla="*/ 0 w 720"/>
                <a:gd name="T1" fmla="*/ 0 h 240"/>
                <a:gd name="T2" fmla="*/ 336 w 720"/>
                <a:gd name="T3" fmla="*/ 240 h 240"/>
                <a:gd name="T4" fmla="*/ 720 w 720"/>
                <a:gd name="T5" fmla="*/ 0 h 240"/>
                <a:gd name="T6" fmla="*/ 0 60000 65536"/>
                <a:gd name="T7" fmla="*/ 0 60000 65536"/>
                <a:gd name="T8" fmla="*/ 0 60000 65536"/>
                <a:gd name="T9" fmla="*/ 0 w 720"/>
                <a:gd name="T10" fmla="*/ 0 h 240"/>
                <a:gd name="T11" fmla="*/ 720 w 720"/>
                <a:gd name="T12" fmla="*/ 240 h 240"/>
              </a:gdLst>
              <a:ahLst/>
              <a:cxnLst>
                <a:cxn ang="T6">
                  <a:pos x="T0" y="T1"/>
                </a:cxn>
                <a:cxn ang="T7">
                  <a:pos x="T2" y="T3"/>
                </a:cxn>
                <a:cxn ang="T8">
                  <a:pos x="T4" y="T5"/>
                </a:cxn>
              </a:cxnLst>
              <a:rect l="T9" t="T10" r="T11" b="T12"/>
              <a:pathLst>
                <a:path w="720" h="240">
                  <a:moveTo>
                    <a:pt x="0" y="0"/>
                  </a:moveTo>
                  <a:cubicBezTo>
                    <a:pt x="108" y="120"/>
                    <a:pt x="216" y="240"/>
                    <a:pt x="336" y="240"/>
                  </a:cubicBezTo>
                  <a:cubicBezTo>
                    <a:pt x="456" y="240"/>
                    <a:pt x="588" y="120"/>
                    <a:pt x="720"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s-MX"/>
            </a:p>
          </p:txBody>
        </p:sp>
        <p:sp>
          <p:nvSpPr>
            <p:cNvPr id="27664" name="Freeform 49">
              <a:extLst>
                <a:ext uri="{FF2B5EF4-FFF2-40B4-BE49-F238E27FC236}">
                  <a16:creationId xmlns:a16="http://schemas.microsoft.com/office/drawing/2014/main" id="{3FD3F6A5-C56A-4E42-A8FB-EF97B9635ACC}"/>
                </a:ext>
              </a:extLst>
            </p:cNvPr>
            <p:cNvSpPr>
              <a:spLocks/>
            </p:cNvSpPr>
            <p:nvPr/>
          </p:nvSpPr>
          <p:spPr bwMode="auto">
            <a:xfrm>
              <a:off x="4128" y="3024"/>
              <a:ext cx="134" cy="233"/>
            </a:xfrm>
            <a:custGeom>
              <a:avLst/>
              <a:gdLst>
                <a:gd name="T0" fmla="*/ 0 w 960"/>
                <a:gd name="T1" fmla="*/ 288 h 288"/>
                <a:gd name="T2" fmla="*/ 480 w 960"/>
                <a:gd name="T3" fmla="*/ 0 h 288"/>
                <a:gd name="T4" fmla="*/ 960 w 960"/>
                <a:gd name="T5" fmla="*/ 288 h 288"/>
                <a:gd name="T6" fmla="*/ 0 60000 65536"/>
                <a:gd name="T7" fmla="*/ 0 60000 65536"/>
                <a:gd name="T8" fmla="*/ 0 60000 65536"/>
                <a:gd name="T9" fmla="*/ 0 w 960"/>
                <a:gd name="T10" fmla="*/ 0 h 288"/>
                <a:gd name="T11" fmla="*/ 960 w 960"/>
                <a:gd name="T12" fmla="*/ 288 h 288"/>
              </a:gdLst>
              <a:ahLst/>
              <a:cxnLst>
                <a:cxn ang="T6">
                  <a:pos x="T0" y="T1"/>
                </a:cxn>
                <a:cxn ang="T7">
                  <a:pos x="T2" y="T3"/>
                </a:cxn>
                <a:cxn ang="T8">
                  <a:pos x="T4" y="T5"/>
                </a:cxn>
              </a:cxnLst>
              <a:rect l="T9" t="T10" r="T11" b="T12"/>
              <a:pathLst>
                <a:path w="960" h="288">
                  <a:moveTo>
                    <a:pt x="0" y="288"/>
                  </a:moveTo>
                  <a:cubicBezTo>
                    <a:pt x="160" y="144"/>
                    <a:pt x="320" y="0"/>
                    <a:pt x="480" y="0"/>
                  </a:cubicBezTo>
                  <a:cubicBezTo>
                    <a:pt x="640" y="0"/>
                    <a:pt x="800" y="144"/>
                    <a:pt x="960" y="28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s-MX"/>
            </a:p>
          </p:txBody>
        </p:sp>
      </p:grpSp>
      <p:sp>
        <p:nvSpPr>
          <p:cNvPr id="27655" name="TextBox 53">
            <a:extLst>
              <a:ext uri="{FF2B5EF4-FFF2-40B4-BE49-F238E27FC236}">
                <a16:creationId xmlns:a16="http://schemas.microsoft.com/office/drawing/2014/main" id="{90C179BB-5F30-4980-BA60-04055C748C1C}"/>
              </a:ext>
            </a:extLst>
          </p:cNvPr>
          <p:cNvSpPr txBox="1">
            <a:spLocks noChangeArrowheads="1"/>
          </p:cNvSpPr>
          <p:nvPr/>
        </p:nvSpPr>
        <p:spPr bwMode="auto">
          <a:xfrm>
            <a:off x="8774114" y="2482850"/>
            <a:ext cx="1857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ES_tradnl" altLang="es-CL" sz="1800"/>
              <a:t>Putative solutions</a:t>
            </a:r>
          </a:p>
        </p:txBody>
      </p:sp>
      <p:sp>
        <p:nvSpPr>
          <p:cNvPr id="27656" name="TextBox 55">
            <a:extLst>
              <a:ext uri="{FF2B5EF4-FFF2-40B4-BE49-F238E27FC236}">
                <a16:creationId xmlns:a16="http://schemas.microsoft.com/office/drawing/2014/main" id="{6CDDA78E-1B7A-439C-9F1D-690BFF6AB23A}"/>
              </a:ext>
            </a:extLst>
          </p:cNvPr>
          <p:cNvSpPr txBox="1">
            <a:spLocks noChangeArrowheads="1"/>
          </p:cNvSpPr>
          <p:nvPr/>
        </p:nvSpPr>
        <p:spPr bwMode="auto">
          <a:xfrm>
            <a:off x="7096126" y="4616450"/>
            <a:ext cx="14382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ES_tradnl" altLang="es-CL" sz="1800"/>
              <a:t>Final solution</a:t>
            </a:r>
          </a:p>
        </p:txBody>
      </p:sp>
      <p:sp>
        <p:nvSpPr>
          <p:cNvPr id="27657" name="TextBox 56">
            <a:extLst>
              <a:ext uri="{FF2B5EF4-FFF2-40B4-BE49-F238E27FC236}">
                <a16:creationId xmlns:a16="http://schemas.microsoft.com/office/drawing/2014/main" id="{5E1723DC-1975-4134-A6EC-41FC89805435}"/>
              </a:ext>
            </a:extLst>
          </p:cNvPr>
          <p:cNvSpPr txBox="1">
            <a:spLocks noChangeArrowheads="1"/>
          </p:cNvSpPr>
          <p:nvPr/>
        </p:nvSpPr>
        <p:spPr bwMode="auto">
          <a:xfrm>
            <a:off x="2209800" y="3822700"/>
            <a:ext cx="20129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ES_tradnl" altLang="es-CL" sz="1800"/>
              <a:t>Ambiguous scaffold</a:t>
            </a:r>
          </a:p>
        </p:txBody>
      </p:sp>
      <p:sp>
        <p:nvSpPr>
          <p:cNvPr id="27658" name="Right Brace 57">
            <a:extLst>
              <a:ext uri="{FF2B5EF4-FFF2-40B4-BE49-F238E27FC236}">
                <a16:creationId xmlns:a16="http://schemas.microsoft.com/office/drawing/2014/main" id="{670F54F0-BABA-4892-AAD5-88D0BDCB3158}"/>
              </a:ext>
            </a:extLst>
          </p:cNvPr>
          <p:cNvSpPr>
            <a:spLocks/>
          </p:cNvSpPr>
          <p:nvPr/>
        </p:nvSpPr>
        <p:spPr bwMode="auto">
          <a:xfrm>
            <a:off x="8621713" y="2341564"/>
            <a:ext cx="304800" cy="822325"/>
          </a:xfrm>
          <a:prstGeom prst="rightBrace">
            <a:avLst>
              <a:gd name="adj1" fmla="val 8331"/>
              <a:gd name="adj2" fmla="val 50000"/>
            </a:avLst>
          </a:prstGeom>
          <a:noFill/>
          <a:ln w="25400">
            <a:solidFill>
              <a:schemeClr val="accent1"/>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s-CL" altLang="es-CL" sz="18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magen que contiene viejo, blanco, mitad, avión&#10;&#10;Descripción generada automáticamente">
            <a:extLst>
              <a:ext uri="{FF2B5EF4-FFF2-40B4-BE49-F238E27FC236}">
                <a16:creationId xmlns:a16="http://schemas.microsoft.com/office/drawing/2014/main" id="{5D9E9A83-C3F8-4502-B0ED-D2AF6BF363F1}"/>
              </a:ext>
            </a:extLst>
          </p:cNvPr>
          <p:cNvPicPr>
            <a:picLocks noChangeAspect="1"/>
          </p:cNvPicPr>
          <p:nvPr/>
        </p:nvPicPr>
        <p:blipFill>
          <a:blip r:embed="rId3"/>
          <a:stretch>
            <a:fillRect/>
          </a:stretch>
        </p:blipFill>
        <p:spPr>
          <a:xfrm>
            <a:off x="3390900" y="895350"/>
            <a:ext cx="5410200" cy="5067300"/>
          </a:xfrm>
          <a:prstGeom prst="rect">
            <a:avLst/>
          </a:prstGeom>
        </p:spPr>
      </p:pic>
      <p:sp>
        <p:nvSpPr>
          <p:cNvPr id="4" name="Rectángulo 3">
            <a:extLst>
              <a:ext uri="{FF2B5EF4-FFF2-40B4-BE49-F238E27FC236}">
                <a16:creationId xmlns:a16="http://schemas.microsoft.com/office/drawing/2014/main" id="{8AE439A6-CC03-4F8A-A259-6D9FB8AED971}"/>
              </a:ext>
            </a:extLst>
          </p:cNvPr>
          <p:cNvSpPr/>
          <p:nvPr/>
        </p:nvSpPr>
        <p:spPr>
          <a:xfrm rot="2485147">
            <a:off x="8175963" y="243261"/>
            <a:ext cx="1736374" cy="923330"/>
          </a:xfrm>
          <a:prstGeom prst="rect">
            <a:avLst/>
          </a:prstGeom>
          <a:noFill/>
        </p:spPr>
        <p:txBody>
          <a:bodyPr wrap="none" lIns="91440" tIns="45720" rIns="91440" bIns="45720">
            <a:spAutoFit/>
          </a:bodyPr>
          <a:lstStyle/>
          <a:p>
            <a:pPr algn="ctr"/>
            <a:r>
              <a:rPr lang="es-ES" sz="54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1995</a:t>
            </a:r>
          </a:p>
        </p:txBody>
      </p:sp>
      <p:sp>
        <p:nvSpPr>
          <p:cNvPr id="5" name="Rectángulo 4">
            <a:extLst>
              <a:ext uri="{FF2B5EF4-FFF2-40B4-BE49-F238E27FC236}">
                <a16:creationId xmlns:a16="http://schemas.microsoft.com/office/drawing/2014/main" id="{264C06EF-C145-4220-846B-45C63A27E89D}"/>
              </a:ext>
            </a:extLst>
          </p:cNvPr>
          <p:cNvSpPr/>
          <p:nvPr/>
        </p:nvSpPr>
        <p:spPr>
          <a:xfrm>
            <a:off x="3511729" y="5919235"/>
            <a:ext cx="5235728" cy="646331"/>
          </a:xfrm>
          <a:prstGeom prst="rect">
            <a:avLst/>
          </a:prstGeom>
          <a:noFill/>
        </p:spPr>
        <p:txBody>
          <a:bodyPr wrap="none" lIns="91440" tIns="45720" rIns="91440" bIns="45720">
            <a:spAutoFit/>
          </a:bodyPr>
          <a:lstStyle/>
          <a:p>
            <a:pPr algn="ctr"/>
            <a:r>
              <a:rPr lang="es-ES" sz="3600" b="1" i="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Haemophilus influenza</a:t>
            </a:r>
          </a:p>
        </p:txBody>
      </p:sp>
    </p:spTree>
    <p:extLst>
      <p:ext uri="{BB962C8B-B14F-4D97-AF65-F5344CB8AC3E}">
        <p14:creationId xmlns:p14="http://schemas.microsoft.com/office/powerpoint/2010/main" val="669351387"/>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2" name="Picture 6" descr="IMG2">
            <a:extLst>
              <a:ext uri="{FF2B5EF4-FFF2-40B4-BE49-F238E27FC236}">
                <a16:creationId xmlns:a16="http://schemas.microsoft.com/office/drawing/2014/main" id="{8449336B-B711-4560-ABD2-44C401540D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1"/>
            <a:ext cx="5410200" cy="2854325"/>
          </a:xfrm>
          <a:prstGeom prst="rect">
            <a:avLst/>
          </a:prstGeom>
          <a:noFill/>
          <a:extLst>
            <a:ext uri="{909E8E84-426E-40DD-AFC4-6F175D3DCCD1}">
              <a14:hiddenFill xmlns:a14="http://schemas.microsoft.com/office/drawing/2010/main">
                <a:solidFill>
                  <a:srgbClr val="FFFFFF"/>
                </a:solidFill>
              </a14:hiddenFill>
            </a:ext>
          </a:extLst>
        </p:spPr>
      </p:pic>
      <p:pic>
        <p:nvPicPr>
          <p:cNvPr id="19463" name="Picture 7" descr="IMG3">
            <a:extLst>
              <a:ext uri="{FF2B5EF4-FFF2-40B4-BE49-F238E27FC236}">
                <a16:creationId xmlns:a16="http://schemas.microsoft.com/office/drawing/2014/main" id="{EB9620E6-4CC7-469A-B46E-78513CD5B7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4950"/>
          <a:stretch>
            <a:fillRect/>
          </a:stretch>
        </p:blipFill>
        <p:spPr bwMode="auto">
          <a:xfrm>
            <a:off x="3962400" y="2941638"/>
            <a:ext cx="4876800" cy="2443162"/>
          </a:xfrm>
          <a:prstGeom prst="rect">
            <a:avLst/>
          </a:prstGeom>
          <a:noFill/>
          <a:extLst>
            <a:ext uri="{909E8E84-426E-40DD-AFC4-6F175D3DCCD1}">
              <a14:hiddenFill xmlns:a14="http://schemas.microsoft.com/office/drawing/2010/main">
                <a:solidFill>
                  <a:srgbClr val="FFFFFF"/>
                </a:solidFill>
              </a14:hiddenFill>
            </a:ext>
          </a:extLst>
        </p:spPr>
      </p:pic>
      <p:pic>
        <p:nvPicPr>
          <p:cNvPr id="19464" name="Picture 8" descr="IMG4">
            <a:extLst>
              <a:ext uri="{FF2B5EF4-FFF2-40B4-BE49-F238E27FC236}">
                <a16:creationId xmlns:a16="http://schemas.microsoft.com/office/drawing/2014/main" id="{E0680E0C-83C5-4A85-B12B-74CA1437CC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43083" b="2876"/>
          <a:stretch>
            <a:fillRect/>
          </a:stretch>
        </p:blipFill>
        <p:spPr bwMode="auto">
          <a:xfrm>
            <a:off x="3962400" y="5426076"/>
            <a:ext cx="5029200" cy="1431925"/>
          </a:xfrm>
          <a:prstGeom prst="rect">
            <a:avLst/>
          </a:prstGeom>
          <a:noFill/>
          <a:extLst>
            <a:ext uri="{909E8E84-426E-40DD-AFC4-6F175D3DCCD1}">
              <a14:hiddenFill xmlns:a14="http://schemas.microsoft.com/office/drawing/2010/main">
                <a:solidFill>
                  <a:srgbClr val="FFFFFF"/>
                </a:solidFill>
              </a14:hiddenFill>
            </a:ext>
          </a:extLst>
        </p:spPr>
      </p:pic>
      <p:sp>
        <p:nvSpPr>
          <p:cNvPr id="19469" name="Text Box 13">
            <a:extLst>
              <a:ext uri="{FF2B5EF4-FFF2-40B4-BE49-F238E27FC236}">
                <a16:creationId xmlns:a16="http://schemas.microsoft.com/office/drawing/2014/main" id="{D51F5471-3C3E-443B-ABD0-0552C9E50AE7}"/>
              </a:ext>
            </a:extLst>
          </p:cNvPr>
          <p:cNvSpPr txBox="1">
            <a:spLocks noChangeArrowheads="1"/>
          </p:cNvSpPr>
          <p:nvPr/>
        </p:nvSpPr>
        <p:spPr bwMode="auto">
          <a:xfrm rot="18568347">
            <a:off x="2087330" y="4538277"/>
            <a:ext cx="6719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s-CL" altLang="es-MX" sz="1200">
                <a:latin typeface="Times New Roman" panose="02020603050405020304" pitchFamily="18" charset="0"/>
                <a:cs typeface="Times New Roman" panose="02020603050405020304" pitchFamily="18" charset="0"/>
              </a:rPr>
              <a:t>BLAST</a:t>
            </a:r>
          </a:p>
        </p:txBody>
      </p:sp>
      <p:sp>
        <p:nvSpPr>
          <p:cNvPr id="19470" name="Text Box 14">
            <a:extLst>
              <a:ext uri="{FF2B5EF4-FFF2-40B4-BE49-F238E27FC236}">
                <a16:creationId xmlns:a16="http://schemas.microsoft.com/office/drawing/2014/main" id="{994DDD90-E550-40B7-BA43-3F4B7782E23B}"/>
              </a:ext>
            </a:extLst>
          </p:cNvPr>
          <p:cNvSpPr txBox="1">
            <a:spLocks noChangeArrowheads="1"/>
          </p:cNvSpPr>
          <p:nvPr/>
        </p:nvSpPr>
        <p:spPr bwMode="auto">
          <a:xfrm rot="18568347">
            <a:off x="1916610" y="1661728"/>
            <a:ext cx="10134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s-CL" altLang="es-MX" sz="1200">
                <a:latin typeface="Times New Roman" panose="02020603050405020304" pitchFamily="18" charset="0"/>
                <a:cs typeface="Times New Roman" panose="02020603050405020304" pitchFamily="18" charset="0"/>
              </a:rPr>
              <a:t>ENSAMBLE</a:t>
            </a:r>
          </a:p>
        </p:txBody>
      </p:sp>
      <p:sp>
        <p:nvSpPr>
          <p:cNvPr id="19471" name="AutoShape 15">
            <a:extLst>
              <a:ext uri="{FF2B5EF4-FFF2-40B4-BE49-F238E27FC236}">
                <a16:creationId xmlns:a16="http://schemas.microsoft.com/office/drawing/2014/main" id="{F8B14A9C-1A4E-42E1-9F41-BF10205F16BB}"/>
              </a:ext>
            </a:extLst>
          </p:cNvPr>
          <p:cNvSpPr>
            <a:spLocks/>
          </p:cNvSpPr>
          <p:nvPr/>
        </p:nvSpPr>
        <p:spPr bwMode="auto">
          <a:xfrm>
            <a:off x="3124200" y="381000"/>
            <a:ext cx="76200" cy="2667000"/>
          </a:xfrm>
          <a:prstGeom prst="leftBrace">
            <a:avLst>
              <a:gd name="adj1" fmla="val 291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latin typeface="Times New Roman" panose="02020603050405020304" pitchFamily="18" charset="0"/>
              <a:cs typeface="Times New Roman" panose="02020603050405020304" pitchFamily="18" charset="0"/>
            </a:endParaRPr>
          </a:p>
        </p:txBody>
      </p:sp>
      <p:sp>
        <p:nvSpPr>
          <p:cNvPr id="19472" name="AutoShape 16">
            <a:extLst>
              <a:ext uri="{FF2B5EF4-FFF2-40B4-BE49-F238E27FC236}">
                <a16:creationId xmlns:a16="http://schemas.microsoft.com/office/drawing/2014/main" id="{B582AD30-7EAE-4C68-81F9-F7CD1AB699C3}"/>
              </a:ext>
            </a:extLst>
          </p:cNvPr>
          <p:cNvSpPr>
            <a:spLocks/>
          </p:cNvSpPr>
          <p:nvPr/>
        </p:nvSpPr>
        <p:spPr bwMode="auto">
          <a:xfrm>
            <a:off x="3124200" y="3429000"/>
            <a:ext cx="76200" cy="2667000"/>
          </a:xfrm>
          <a:prstGeom prst="leftBrace">
            <a:avLst>
              <a:gd name="adj1" fmla="val 291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latin typeface="Times New Roman" panose="02020603050405020304" pitchFamily="18" charset="0"/>
              <a:cs typeface="Times New Roman" panose="02020603050405020304" pitchFamily="18" charset="0"/>
            </a:endParaRPr>
          </a:p>
        </p:txBody>
      </p:sp>
      <p:sp>
        <p:nvSpPr>
          <p:cNvPr id="9" name="Rectangle 1">
            <a:extLst>
              <a:ext uri="{FF2B5EF4-FFF2-40B4-BE49-F238E27FC236}">
                <a16:creationId xmlns:a16="http://schemas.microsoft.com/office/drawing/2014/main" id="{44A792A6-ACA8-48C0-B774-270C8535ACC8}"/>
              </a:ext>
            </a:extLst>
          </p:cNvPr>
          <p:cNvSpPr txBox="1">
            <a:spLocks noChangeArrowheads="1"/>
          </p:cNvSpPr>
          <p:nvPr/>
        </p:nvSpPr>
        <p:spPr>
          <a:xfrm>
            <a:off x="464226" y="44450"/>
            <a:ext cx="3403222" cy="1435100"/>
          </a:xfrm>
          <a:prstGeom prst="rect">
            <a:avLst/>
          </a:prstGeom>
        </p:spPr>
        <p:txBody>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CL" altLang="es-CL" b="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rPr>
              <a:t>Quimera</a:t>
            </a:r>
          </a:p>
        </p:txBody>
      </p:sp>
    </p:spTree>
    <p:extLst>
      <p:ext uri="{BB962C8B-B14F-4D97-AF65-F5344CB8AC3E}">
        <p14:creationId xmlns:p14="http://schemas.microsoft.com/office/powerpoint/2010/main" val="2446447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1F740EB8-8433-4B07-87F7-4536B1C4D40F}"/>
              </a:ext>
            </a:extLst>
          </p:cNvPr>
          <p:cNvSpPr/>
          <p:nvPr/>
        </p:nvSpPr>
        <p:spPr>
          <a:xfrm rot="2485147">
            <a:off x="8175963" y="243261"/>
            <a:ext cx="1736374" cy="923330"/>
          </a:xfrm>
          <a:prstGeom prst="rect">
            <a:avLst/>
          </a:prstGeom>
          <a:noFill/>
        </p:spPr>
        <p:txBody>
          <a:bodyPr wrap="none" lIns="91440" tIns="45720" rIns="91440" bIns="45720">
            <a:spAutoFit/>
          </a:bodyPr>
          <a:lstStyle/>
          <a:p>
            <a:pPr algn="ctr"/>
            <a:r>
              <a:rPr lang="es-ES" sz="54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1995</a:t>
            </a:r>
          </a:p>
        </p:txBody>
      </p:sp>
      <p:sp>
        <p:nvSpPr>
          <p:cNvPr id="3" name="Rectángulo 2">
            <a:extLst>
              <a:ext uri="{FF2B5EF4-FFF2-40B4-BE49-F238E27FC236}">
                <a16:creationId xmlns:a16="http://schemas.microsoft.com/office/drawing/2014/main" id="{DE093C16-5A71-4C0F-ABC1-59BCAB811639}"/>
              </a:ext>
            </a:extLst>
          </p:cNvPr>
          <p:cNvSpPr/>
          <p:nvPr/>
        </p:nvSpPr>
        <p:spPr>
          <a:xfrm>
            <a:off x="3000371" y="5919235"/>
            <a:ext cx="6258444" cy="646331"/>
          </a:xfrm>
          <a:prstGeom prst="rect">
            <a:avLst/>
          </a:prstGeom>
          <a:noFill/>
        </p:spPr>
        <p:txBody>
          <a:bodyPr wrap="none" lIns="91440" tIns="45720" rIns="91440" bIns="45720">
            <a:spAutoFit/>
          </a:bodyPr>
          <a:lstStyle/>
          <a:p>
            <a:pPr algn="ctr"/>
            <a:r>
              <a:rPr lang="es-ES" sz="3600" b="1" i="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Methanococcus jannaschii</a:t>
            </a:r>
          </a:p>
        </p:txBody>
      </p:sp>
      <p:pic>
        <p:nvPicPr>
          <p:cNvPr id="5" name="Imagen 4" descr="Imagen que contiene humo, naturaleza, vapor, tren&#10;&#10;Descripción generada automáticamente">
            <a:extLst>
              <a:ext uri="{FF2B5EF4-FFF2-40B4-BE49-F238E27FC236}">
                <a16:creationId xmlns:a16="http://schemas.microsoft.com/office/drawing/2014/main" id="{0DD2AEB9-E6B1-4508-AC07-3C5D2E94B4F6}"/>
              </a:ext>
            </a:extLst>
          </p:cNvPr>
          <p:cNvPicPr>
            <a:picLocks noChangeAspect="1"/>
          </p:cNvPicPr>
          <p:nvPr/>
        </p:nvPicPr>
        <p:blipFill>
          <a:blip r:embed="rId3"/>
          <a:stretch>
            <a:fillRect/>
          </a:stretch>
        </p:blipFill>
        <p:spPr>
          <a:xfrm>
            <a:off x="3705001" y="993823"/>
            <a:ext cx="4849183" cy="4849183"/>
          </a:xfrm>
          <a:prstGeom prst="rect">
            <a:avLst/>
          </a:prstGeom>
        </p:spPr>
      </p:pic>
    </p:spTree>
    <p:extLst>
      <p:ext uri="{BB962C8B-B14F-4D97-AF65-F5344CB8AC3E}">
        <p14:creationId xmlns:p14="http://schemas.microsoft.com/office/powerpoint/2010/main" val="214429480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73C6DF54-80CB-4762-9B9C-74EED94E43D7}"/>
              </a:ext>
            </a:extLst>
          </p:cNvPr>
          <p:cNvSpPr/>
          <p:nvPr/>
        </p:nvSpPr>
        <p:spPr>
          <a:xfrm rot="2485147">
            <a:off x="8175963" y="243261"/>
            <a:ext cx="1736374" cy="923330"/>
          </a:xfrm>
          <a:prstGeom prst="rect">
            <a:avLst/>
          </a:prstGeom>
          <a:noFill/>
        </p:spPr>
        <p:txBody>
          <a:bodyPr wrap="none" lIns="91440" tIns="45720" rIns="91440" bIns="45720">
            <a:spAutoFit/>
          </a:bodyPr>
          <a:lstStyle/>
          <a:p>
            <a:pPr algn="ctr"/>
            <a:r>
              <a:rPr lang="es-ES" sz="5400"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1996</a:t>
            </a:r>
          </a:p>
        </p:txBody>
      </p:sp>
      <p:sp>
        <p:nvSpPr>
          <p:cNvPr id="3" name="Rectángulo 2">
            <a:extLst>
              <a:ext uri="{FF2B5EF4-FFF2-40B4-BE49-F238E27FC236}">
                <a16:creationId xmlns:a16="http://schemas.microsoft.com/office/drawing/2014/main" id="{CC0EAA55-4CD6-4B59-8AC2-390CCFB22D3E}"/>
              </a:ext>
            </a:extLst>
          </p:cNvPr>
          <p:cNvSpPr/>
          <p:nvPr/>
        </p:nvSpPr>
        <p:spPr>
          <a:xfrm>
            <a:off x="2987547" y="5919235"/>
            <a:ext cx="6284093" cy="646331"/>
          </a:xfrm>
          <a:prstGeom prst="rect">
            <a:avLst/>
          </a:prstGeom>
          <a:noFill/>
        </p:spPr>
        <p:txBody>
          <a:bodyPr wrap="none" lIns="91440" tIns="45720" rIns="91440" bIns="45720">
            <a:spAutoFit/>
          </a:bodyPr>
          <a:lstStyle/>
          <a:p>
            <a:pPr algn="ctr"/>
            <a:r>
              <a:rPr lang="es-ES" sz="3600" b="1" i="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Saccharomyces cerevisiae</a:t>
            </a:r>
          </a:p>
        </p:txBody>
      </p:sp>
      <p:pic>
        <p:nvPicPr>
          <p:cNvPr id="5" name="Imagen 4" descr="Imagen que contiene tabla, taza, plato, alimentos&#10;&#10;Descripción generada automáticamente">
            <a:extLst>
              <a:ext uri="{FF2B5EF4-FFF2-40B4-BE49-F238E27FC236}">
                <a16:creationId xmlns:a16="http://schemas.microsoft.com/office/drawing/2014/main" id="{0A8CC74E-0D43-42BC-B897-F14ADCAA7485}"/>
              </a:ext>
            </a:extLst>
          </p:cNvPr>
          <p:cNvPicPr>
            <a:picLocks noChangeAspect="1"/>
          </p:cNvPicPr>
          <p:nvPr/>
        </p:nvPicPr>
        <p:blipFill>
          <a:blip r:embed="rId3"/>
          <a:stretch>
            <a:fillRect/>
          </a:stretch>
        </p:blipFill>
        <p:spPr>
          <a:xfrm>
            <a:off x="3692611" y="1031620"/>
            <a:ext cx="4806777" cy="4794760"/>
          </a:xfrm>
          <a:prstGeom prst="rect">
            <a:avLst/>
          </a:prstGeom>
        </p:spPr>
      </p:pic>
    </p:spTree>
    <p:extLst>
      <p:ext uri="{BB962C8B-B14F-4D97-AF65-F5344CB8AC3E}">
        <p14:creationId xmlns:p14="http://schemas.microsoft.com/office/powerpoint/2010/main" val="201902216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10AAA361-E0A8-4012-8FCA-229FC7130708}"/>
              </a:ext>
            </a:extLst>
          </p:cNvPr>
          <p:cNvSpPr/>
          <p:nvPr/>
        </p:nvSpPr>
        <p:spPr>
          <a:xfrm rot="2485147">
            <a:off x="8175963" y="243261"/>
            <a:ext cx="1736374" cy="923330"/>
          </a:xfrm>
          <a:prstGeom prst="rect">
            <a:avLst/>
          </a:prstGeom>
          <a:noFill/>
        </p:spPr>
        <p:txBody>
          <a:bodyPr wrap="none" lIns="91440" tIns="45720" rIns="91440" bIns="45720">
            <a:spAutoFit/>
          </a:bodyPr>
          <a:lstStyle/>
          <a:p>
            <a:pPr algn="ctr"/>
            <a:r>
              <a:rPr lang="es-ES" sz="5400"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1998</a:t>
            </a:r>
          </a:p>
        </p:txBody>
      </p:sp>
      <p:sp>
        <p:nvSpPr>
          <p:cNvPr id="3" name="Rectángulo 2">
            <a:extLst>
              <a:ext uri="{FF2B5EF4-FFF2-40B4-BE49-F238E27FC236}">
                <a16:creationId xmlns:a16="http://schemas.microsoft.com/office/drawing/2014/main" id="{6AAF5DFD-E336-4159-B53E-8D56833F7C79}"/>
              </a:ext>
            </a:extLst>
          </p:cNvPr>
          <p:cNvSpPr/>
          <p:nvPr/>
        </p:nvSpPr>
        <p:spPr>
          <a:xfrm>
            <a:off x="3360246" y="5919235"/>
            <a:ext cx="5538696" cy="646331"/>
          </a:xfrm>
          <a:prstGeom prst="rect">
            <a:avLst/>
          </a:prstGeom>
          <a:noFill/>
        </p:spPr>
        <p:txBody>
          <a:bodyPr wrap="none" lIns="91440" tIns="45720" rIns="91440" bIns="45720">
            <a:spAutoFit/>
          </a:bodyPr>
          <a:lstStyle/>
          <a:p>
            <a:pPr algn="ctr"/>
            <a:r>
              <a:rPr lang="es-ES" sz="3600" b="1" i="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Caenorhabditis elegans</a:t>
            </a:r>
          </a:p>
        </p:txBody>
      </p:sp>
      <p:pic>
        <p:nvPicPr>
          <p:cNvPr id="5" name="Imagen 4" descr="Imagen que contiene animal&#10;&#10;Descripción generada automáticamente">
            <a:extLst>
              <a:ext uri="{FF2B5EF4-FFF2-40B4-BE49-F238E27FC236}">
                <a16:creationId xmlns:a16="http://schemas.microsoft.com/office/drawing/2014/main" id="{F31C4285-14D1-488D-B984-8C283A38B216}"/>
              </a:ext>
            </a:extLst>
          </p:cNvPr>
          <p:cNvPicPr>
            <a:picLocks noChangeAspect="1"/>
          </p:cNvPicPr>
          <p:nvPr/>
        </p:nvPicPr>
        <p:blipFill>
          <a:blip r:embed="rId3"/>
          <a:stretch>
            <a:fillRect/>
          </a:stretch>
        </p:blipFill>
        <p:spPr>
          <a:xfrm>
            <a:off x="2615135" y="1246293"/>
            <a:ext cx="6148469" cy="4365413"/>
          </a:xfrm>
          <a:prstGeom prst="rect">
            <a:avLst/>
          </a:prstGeom>
        </p:spPr>
      </p:pic>
    </p:spTree>
    <p:extLst>
      <p:ext uri="{BB962C8B-B14F-4D97-AF65-F5344CB8AC3E}">
        <p14:creationId xmlns:p14="http://schemas.microsoft.com/office/powerpoint/2010/main" val="220410249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003BDD9-E79E-4CEC-B9D0-49EE746753C1}"/>
              </a:ext>
            </a:extLst>
          </p:cNvPr>
          <p:cNvSpPr txBox="1"/>
          <p:nvPr/>
        </p:nvSpPr>
        <p:spPr>
          <a:xfrm>
            <a:off x="3534872" y="0"/>
            <a:ext cx="2563587" cy="6863417"/>
          </a:xfrm>
          <a:prstGeom prst="rect">
            <a:avLst/>
          </a:prstGeom>
          <a:noFill/>
        </p:spPr>
        <p:txBody>
          <a:bodyPr wrap="none" rtlCol="0">
            <a:spAutoFit/>
          </a:bodyPr>
          <a:lstStyle/>
          <a:p>
            <a:pPr algn="r"/>
            <a:r>
              <a:rPr lang="es-CL" sz="2200">
                <a:latin typeface="Courier New" panose="02070309020205020404" pitchFamily="49" charset="0"/>
                <a:cs typeface="Courier New" panose="02070309020205020404" pitchFamily="49" charset="0"/>
              </a:rPr>
              <a:t>Pares de bases</a:t>
            </a:r>
          </a:p>
          <a:p>
            <a:pPr algn="r"/>
            <a:r>
              <a:rPr lang="es-CL" sz="2200">
                <a:latin typeface="Courier New" panose="02070309020205020404" pitchFamily="49" charset="0"/>
                <a:cs typeface="Courier New" panose="02070309020205020404" pitchFamily="49" charset="0"/>
              </a:rPr>
              <a:t>3.569</a:t>
            </a:r>
          </a:p>
          <a:p>
            <a:pPr algn="r"/>
            <a:r>
              <a:rPr lang="es-MX" sz="2200">
                <a:latin typeface="Courier New" panose="02070309020205020404" pitchFamily="49" charset="0"/>
                <a:cs typeface="Courier New" panose="02070309020205020404" pitchFamily="49" charset="0"/>
              </a:rPr>
              <a:t>5.386</a:t>
            </a:r>
          </a:p>
          <a:p>
            <a:pPr algn="r"/>
            <a:endParaRPr lang="es-MX" sz="2200">
              <a:latin typeface="Courier New" panose="02070309020205020404" pitchFamily="49" charset="0"/>
              <a:cs typeface="Courier New" panose="02070309020205020404" pitchFamily="49" charset="0"/>
            </a:endParaRPr>
          </a:p>
          <a:p>
            <a:pPr algn="r"/>
            <a:r>
              <a:rPr lang="es-MX" sz="2200">
                <a:latin typeface="Courier New" panose="02070309020205020404" pitchFamily="49" charset="0"/>
                <a:cs typeface="Courier New" panose="02070309020205020404" pitchFamily="49" charset="0"/>
              </a:rPr>
              <a:t>1.800.000</a:t>
            </a:r>
          </a:p>
          <a:p>
            <a:pPr algn="r"/>
            <a:r>
              <a:rPr lang="es-CL" sz="2200">
                <a:latin typeface="Courier New" panose="02070309020205020404" pitchFamily="49" charset="0"/>
                <a:cs typeface="Courier New" panose="02070309020205020404" pitchFamily="49" charset="0"/>
              </a:rPr>
              <a:t>1.700.000</a:t>
            </a:r>
          </a:p>
          <a:p>
            <a:pPr algn="r"/>
            <a:endParaRPr lang="es-CL" sz="2200">
              <a:latin typeface="Courier New" panose="02070309020205020404" pitchFamily="49" charset="0"/>
              <a:cs typeface="Courier New" panose="02070309020205020404" pitchFamily="49" charset="0"/>
            </a:endParaRPr>
          </a:p>
          <a:p>
            <a:pPr algn="r"/>
            <a:r>
              <a:rPr lang="es-CL" sz="2200">
                <a:latin typeface="Courier New" panose="02070309020205020404" pitchFamily="49" charset="0"/>
                <a:cs typeface="Courier New" panose="02070309020205020404" pitchFamily="49" charset="0"/>
              </a:rPr>
              <a:t>12.100.000</a:t>
            </a:r>
          </a:p>
          <a:p>
            <a:pPr algn="r"/>
            <a:endParaRPr lang="es-CL" sz="2200">
              <a:latin typeface="Courier New" panose="02070309020205020404" pitchFamily="49" charset="0"/>
              <a:cs typeface="Courier New" panose="02070309020205020404" pitchFamily="49" charset="0"/>
            </a:endParaRPr>
          </a:p>
          <a:p>
            <a:pPr algn="r"/>
            <a:r>
              <a:rPr lang="es-CL" sz="2200">
                <a:latin typeface="Courier New" panose="02070309020205020404" pitchFamily="49" charset="0"/>
                <a:cs typeface="Courier New" panose="02070309020205020404" pitchFamily="49" charset="0"/>
              </a:rPr>
              <a:t>100.000.000</a:t>
            </a:r>
          </a:p>
          <a:p>
            <a:pPr algn="r"/>
            <a:endParaRPr lang="es-CL" sz="2200">
              <a:latin typeface="Courier New" panose="02070309020205020404" pitchFamily="49" charset="0"/>
              <a:cs typeface="Courier New" panose="02070309020205020404" pitchFamily="49" charset="0"/>
            </a:endParaRPr>
          </a:p>
          <a:p>
            <a:pPr algn="r"/>
            <a:r>
              <a:rPr lang="es-CL" sz="2200">
                <a:latin typeface="Courier New" panose="02070309020205020404" pitchFamily="49" charset="0"/>
                <a:cs typeface="Courier New" panose="02070309020205020404" pitchFamily="49" charset="0"/>
              </a:rPr>
              <a:t>119.000.000</a:t>
            </a:r>
          </a:p>
          <a:p>
            <a:pPr algn="r"/>
            <a:endParaRPr lang="es-CL" sz="2200">
              <a:latin typeface="Courier New" panose="02070309020205020404" pitchFamily="49" charset="0"/>
              <a:cs typeface="Courier New" panose="02070309020205020404" pitchFamily="49" charset="0"/>
            </a:endParaRPr>
          </a:p>
          <a:p>
            <a:pPr algn="r"/>
            <a:r>
              <a:rPr lang="es-CL" sz="2200">
                <a:latin typeface="Courier New" panose="02070309020205020404" pitchFamily="49" charset="0"/>
                <a:cs typeface="Courier New" panose="02070309020205020404" pitchFamily="49" charset="0"/>
              </a:rPr>
              <a:t>165.000.000</a:t>
            </a:r>
          </a:p>
          <a:p>
            <a:pPr algn="r"/>
            <a:endParaRPr lang="es-CL" sz="2200">
              <a:latin typeface="Courier New" panose="02070309020205020404" pitchFamily="49" charset="0"/>
              <a:cs typeface="Courier New" panose="02070309020205020404" pitchFamily="49" charset="0"/>
            </a:endParaRPr>
          </a:p>
          <a:p>
            <a:pPr algn="r"/>
            <a:r>
              <a:rPr lang="es-CL" sz="2200">
                <a:latin typeface="Courier New" panose="02070309020205020404" pitchFamily="49" charset="0"/>
                <a:cs typeface="Courier New" panose="02070309020205020404" pitchFamily="49" charset="0"/>
              </a:rPr>
              <a:t>3.200.000.000</a:t>
            </a:r>
          </a:p>
          <a:p>
            <a:pPr algn="r"/>
            <a:endParaRPr lang="es-CL" sz="2200">
              <a:latin typeface="Courier New" panose="02070309020205020404" pitchFamily="49" charset="0"/>
              <a:cs typeface="Courier New" panose="02070309020205020404" pitchFamily="49" charset="0"/>
            </a:endParaRPr>
          </a:p>
          <a:p>
            <a:pPr algn="r"/>
            <a:r>
              <a:rPr lang="es-MX" sz="2200">
                <a:latin typeface="Courier New" panose="02070309020205020404" pitchFamily="49" charset="0"/>
                <a:cs typeface="Courier New" panose="02070309020205020404" pitchFamily="49" charset="0"/>
              </a:rPr>
              <a:t>3.480.000.000</a:t>
            </a:r>
          </a:p>
          <a:p>
            <a:pPr algn="r"/>
            <a:endParaRPr lang="es-MX" sz="2200">
              <a:latin typeface="Courier New" panose="02070309020205020404" pitchFamily="49" charset="0"/>
              <a:cs typeface="Courier New" panose="02070309020205020404" pitchFamily="49" charset="0"/>
            </a:endParaRPr>
          </a:p>
          <a:p>
            <a:pPr algn="r"/>
            <a:r>
              <a:rPr lang="es-MX" sz="2200">
                <a:latin typeface="Courier New" panose="02070309020205020404" pitchFamily="49" charset="0"/>
                <a:cs typeface="Courier New" panose="02070309020205020404" pitchFamily="49" charset="0"/>
              </a:rPr>
              <a:t>278.000.000</a:t>
            </a:r>
            <a:endParaRPr lang="es-CL" sz="2200">
              <a:latin typeface="Courier New" panose="02070309020205020404" pitchFamily="49" charset="0"/>
              <a:cs typeface="Courier New" panose="02070309020205020404" pitchFamily="49" charset="0"/>
            </a:endParaRPr>
          </a:p>
        </p:txBody>
      </p:sp>
      <p:sp>
        <p:nvSpPr>
          <p:cNvPr id="5" name="CuadroTexto 4">
            <a:extLst>
              <a:ext uri="{FF2B5EF4-FFF2-40B4-BE49-F238E27FC236}">
                <a16:creationId xmlns:a16="http://schemas.microsoft.com/office/drawing/2014/main" id="{DEAD8014-4D16-47C2-904D-BD05CECFDA03}"/>
              </a:ext>
            </a:extLst>
          </p:cNvPr>
          <p:cNvSpPr txBox="1"/>
          <p:nvPr/>
        </p:nvSpPr>
        <p:spPr>
          <a:xfrm>
            <a:off x="6859485" y="0"/>
            <a:ext cx="2223686" cy="6863417"/>
          </a:xfrm>
          <a:prstGeom prst="rect">
            <a:avLst/>
          </a:prstGeom>
          <a:noFill/>
        </p:spPr>
        <p:txBody>
          <a:bodyPr wrap="none" rtlCol="0">
            <a:spAutoFit/>
          </a:bodyPr>
          <a:lstStyle/>
          <a:p>
            <a:r>
              <a:rPr lang="es-CL" sz="2200">
                <a:latin typeface="Courier New" panose="02070309020205020404" pitchFamily="49" charset="0"/>
                <a:cs typeface="Courier New" panose="02070309020205020404" pitchFamily="49" charset="0"/>
              </a:rPr>
              <a:t>Cromosomas</a:t>
            </a:r>
          </a:p>
          <a:p>
            <a:r>
              <a:rPr lang="es-CL" sz="2200">
                <a:latin typeface="Courier New" panose="02070309020205020404" pitchFamily="49" charset="0"/>
                <a:cs typeface="Courier New" panose="02070309020205020404" pitchFamily="49" charset="0"/>
              </a:rPr>
              <a:t>1</a:t>
            </a:r>
          </a:p>
          <a:p>
            <a:r>
              <a:rPr lang="es-MX" sz="2200">
                <a:latin typeface="Courier New" panose="02070309020205020404" pitchFamily="49" charset="0"/>
                <a:cs typeface="Courier New" panose="02070309020205020404" pitchFamily="49" charset="0"/>
              </a:rPr>
              <a:t>1 (circular)</a:t>
            </a:r>
          </a:p>
          <a:p>
            <a:endParaRPr lang="es-MX" sz="2200">
              <a:latin typeface="Courier New" panose="02070309020205020404" pitchFamily="49" charset="0"/>
              <a:cs typeface="Courier New" panose="02070309020205020404" pitchFamily="49" charset="0"/>
            </a:endParaRPr>
          </a:p>
          <a:p>
            <a:r>
              <a:rPr lang="es-MX" sz="2200">
                <a:latin typeface="Courier New" panose="02070309020205020404" pitchFamily="49" charset="0"/>
                <a:cs typeface="Courier New" panose="02070309020205020404" pitchFamily="49" charset="0"/>
              </a:rPr>
              <a:t>1 (circular)</a:t>
            </a:r>
          </a:p>
          <a:p>
            <a:r>
              <a:rPr lang="es-CL" sz="2200">
                <a:latin typeface="Courier New" panose="02070309020205020404" pitchFamily="49" charset="0"/>
                <a:cs typeface="Courier New" panose="02070309020205020404" pitchFamily="49" charset="0"/>
              </a:rPr>
              <a:t>1 (circular)</a:t>
            </a:r>
          </a:p>
          <a:p>
            <a:endParaRPr lang="es-CL" sz="2200">
              <a:latin typeface="Courier New" panose="02070309020205020404" pitchFamily="49" charset="0"/>
              <a:cs typeface="Courier New" panose="02070309020205020404" pitchFamily="49" charset="0"/>
            </a:endParaRPr>
          </a:p>
          <a:p>
            <a:r>
              <a:rPr lang="es-CL" sz="2200">
                <a:latin typeface="Courier New" panose="02070309020205020404" pitchFamily="49" charset="0"/>
                <a:cs typeface="Courier New" panose="02070309020205020404" pitchFamily="49" charset="0"/>
              </a:rPr>
              <a:t>32</a:t>
            </a:r>
          </a:p>
          <a:p>
            <a:endParaRPr lang="es-CL" sz="2200">
              <a:latin typeface="Courier New" panose="02070309020205020404" pitchFamily="49" charset="0"/>
              <a:cs typeface="Courier New" panose="02070309020205020404" pitchFamily="49" charset="0"/>
            </a:endParaRPr>
          </a:p>
          <a:p>
            <a:r>
              <a:rPr lang="es-CL" sz="2200">
                <a:latin typeface="Courier New" panose="02070309020205020404" pitchFamily="49" charset="0"/>
                <a:cs typeface="Courier New" panose="02070309020205020404" pitchFamily="49" charset="0"/>
              </a:rPr>
              <a:t>12/11</a:t>
            </a:r>
          </a:p>
          <a:p>
            <a:endParaRPr lang="es-CL" sz="2200">
              <a:latin typeface="Courier New" panose="02070309020205020404" pitchFamily="49" charset="0"/>
              <a:cs typeface="Courier New" panose="02070309020205020404" pitchFamily="49" charset="0"/>
            </a:endParaRPr>
          </a:p>
          <a:p>
            <a:r>
              <a:rPr lang="es-CL" sz="2200">
                <a:latin typeface="Courier New" panose="02070309020205020404" pitchFamily="49" charset="0"/>
                <a:cs typeface="Courier New" panose="02070309020205020404" pitchFamily="49" charset="0"/>
              </a:rPr>
              <a:t>5</a:t>
            </a:r>
          </a:p>
          <a:p>
            <a:endParaRPr lang="es-CL" sz="2200">
              <a:latin typeface="Courier New" panose="02070309020205020404" pitchFamily="49" charset="0"/>
              <a:cs typeface="Courier New" panose="02070309020205020404" pitchFamily="49" charset="0"/>
            </a:endParaRPr>
          </a:p>
          <a:p>
            <a:r>
              <a:rPr lang="es-CL" sz="2200">
                <a:latin typeface="Courier New" panose="02070309020205020404" pitchFamily="49" charset="0"/>
                <a:cs typeface="Courier New" panose="02070309020205020404" pitchFamily="49" charset="0"/>
              </a:rPr>
              <a:t>4</a:t>
            </a:r>
          </a:p>
          <a:p>
            <a:endParaRPr lang="es-CL" sz="2200">
              <a:latin typeface="Courier New" panose="02070309020205020404" pitchFamily="49" charset="0"/>
              <a:cs typeface="Courier New" panose="02070309020205020404" pitchFamily="49" charset="0"/>
            </a:endParaRPr>
          </a:p>
          <a:p>
            <a:r>
              <a:rPr lang="es-CL" sz="2200">
                <a:latin typeface="Courier New" panose="02070309020205020404" pitchFamily="49" charset="0"/>
                <a:cs typeface="Courier New" panose="02070309020205020404" pitchFamily="49" charset="0"/>
              </a:rPr>
              <a:t>23</a:t>
            </a:r>
          </a:p>
          <a:p>
            <a:endParaRPr lang="es-CL" sz="2200">
              <a:latin typeface="Courier New" panose="02070309020205020404" pitchFamily="49" charset="0"/>
              <a:cs typeface="Courier New" panose="02070309020205020404" pitchFamily="49" charset="0"/>
            </a:endParaRPr>
          </a:p>
          <a:p>
            <a:r>
              <a:rPr lang="es-MX" sz="2200">
                <a:latin typeface="Courier New" panose="02070309020205020404" pitchFamily="49" charset="0"/>
                <a:cs typeface="Courier New" panose="02070309020205020404" pitchFamily="49" charset="0"/>
              </a:rPr>
              <a:t>20</a:t>
            </a:r>
          </a:p>
          <a:p>
            <a:endParaRPr lang="es-MX" sz="2200">
              <a:latin typeface="Courier New" panose="02070309020205020404" pitchFamily="49" charset="0"/>
              <a:cs typeface="Courier New" panose="02070309020205020404" pitchFamily="49" charset="0"/>
            </a:endParaRPr>
          </a:p>
          <a:p>
            <a:r>
              <a:rPr lang="es-MX" sz="2200">
                <a:latin typeface="Courier New" panose="02070309020205020404" pitchFamily="49" charset="0"/>
                <a:cs typeface="Courier New" panose="02070309020205020404" pitchFamily="49" charset="0"/>
              </a:rPr>
              <a:t>5</a:t>
            </a:r>
            <a:endParaRPr lang="es-CL" sz="2200">
              <a:latin typeface="Courier New" panose="02070309020205020404" pitchFamily="49" charset="0"/>
              <a:cs typeface="Courier New" panose="02070309020205020404" pitchFamily="49" charset="0"/>
            </a:endParaRPr>
          </a:p>
        </p:txBody>
      </p:sp>
      <p:pic>
        <p:nvPicPr>
          <p:cNvPr id="7" name="Imagen 6" descr="Imagen que contiene colorido, flor, fondo, verde&#10;&#10;Descripción generada automáticamente">
            <a:extLst>
              <a:ext uri="{FF2B5EF4-FFF2-40B4-BE49-F238E27FC236}">
                <a16:creationId xmlns:a16="http://schemas.microsoft.com/office/drawing/2014/main" id="{F6634E12-4B37-4004-87FE-EA8A10ECF02C}"/>
              </a:ext>
            </a:extLst>
          </p:cNvPr>
          <p:cNvPicPr>
            <a:picLocks noChangeAspect="1"/>
          </p:cNvPicPr>
          <p:nvPr/>
        </p:nvPicPr>
        <p:blipFill>
          <a:blip r:embed="rId3"/>
          <a:stretch>
            <a:fillRect/>
          </a:stretch>
        </p:blipFill>
        <p:spPr>
          <a:xfrm>
            <a:off x="6262104" y="240426"/>
            <a:ext cx="405962" cy="405962"/>
          </a:xfrm>
          <a:prstGeom prst="rect">
            <a:avLst/>
          </a:prstGeom>
        </p:spPr>
      </p:pic>
      <p:pic>
        <p:nvPicPr>
          <p:cNvPr id="9" name="Imagen 8" descr="Imagen que contiene brócoli, pastel, sostener&#10;&#10;Descripción generada automáticamente">
            <a:extLst>
              <a:ext uri="{FF2B5EF4-FFF2-40B4-BE49-F238E27FC236}">
                <a16:creationId xmlns:a16="http://schemas.microsoft.com/office/drawing/2014/main" id="{CB63569A-70F4-4973-9FAD-9DDF0B110A38}"/>
              </a:ext>
            </a:extLst>
          </p:cNvPr>
          <p:cNvPicPr>
            <a:picLocks noChangeAspect="1"/>
          </p:cNvPicPr>
          <p:nvPr/>
        </p:nvPicPr>
        <p:blipFill>
          <a:blip r:embed="rId4"/>
          <a:stretch>
            <a:fillRect/>
          </a:stretch>
        </p:blipFill>
        <p:spPr>
          <a:xfrm>
            <a:off x="6225195" y="678579"/>
            <a:ext cx="479780" cy="441735"/>
          </a:xfrm>
          <a:prstGeom prst="rect">
            <a:avLst/>
          </a:prstGeom>
        </p:spPr>
      </p:pic>
      <p:pic>
        <p:nvPicPr>
          <p:cNvPr id="11" name="Imagen 10" descr="Imagen que contiene viejo, blanco, mitad, avión&#10;&#10;Descripción generada automáticamente">
            <a:extLst>
              <a:ext uri="{FF2B5EF4-FFF2-40B4-BE49-F238E27FC236}">
                <a16:creationId xmlns:a16="http://schemas.microsoft.com/office/drawing/2014/main" id="{6EC7B6F6-694F-4104-8E6A-D847E12C7AAC}"/>
              </a:ext>
            </a:extLst>
          </p:cNvPr>
          <p:cNvPicPr>
            <a:picLocks noChangeAspect="1"/>
          </p:cNvPicPr>
          <p:nvPr/>
        </p:nvPicPr>
        <p:blipFill>
          <a:blip r:embed="rId5"/>
          <a:stretch>
            <a:fillRect/>
          </a:stretch>
        </p:blipFill>
        <p:spPr>
          <a:xfrm>
            <a:off x="6261344" y="1292771"/>
            <a:ext cx="407483" cy="381657"/>
          </a:xfrm>
          <a:prstGeom prst="rect">
            <a:avLst/>
          </a:prstGeom>
        </p:spPr>
      </p:pic>
      <p:pic>
        <p:nvPicPr>
          <p:cNvPr id="13" name="Imagen 12" descr="Imagen que contiene humo, naturaleza, vapor, tren&#10;&#10;Descripción generada automáticamente">
            <a:extLst>
              <a:ext uri="{FF2B5EF4-FFF2-40B4-BE49-F238E27FC236}">
                <a16:creationId xmlns:a16="http://schemas.microsoft.com/office/drawing/2014/main" id="{E6702161-F20E-44E6-BA6A-DF4284D00220}"/>
              </a:ext>
            </a:extLst>
          </p:cNvPr>
          <p:cNvPicPr>
            <a:picLocks noChangeAspect="1"/>
          </p:cNvPicPr>
          <p:nvPr/>
        </p:nvPicPr>
        <p:blipFill>
          <a:blip r:embed="rId6"/>
          <a:stretch>
            <a:fillRect/>
          </a:stretch>
        </p:blipFill>
        <p:spPr>
          <a:xfrm>
            <a:off x="6244218" y="1769676"/>
            <a:ext cx="441735" cy="441735"/>
          </a:xfrm>
          <a:prstGeom prst="rect">
            <a:avLst/>
          </a:prstGeom>
        </p:spPr>
      </p:pic>
      <p:pic>
        <p:nvPicPr>
          <p:cNvPr id="15" name="Imagen 14" descr="Imagen que contiene tabla, taza, plato, alimentos&#10;&#10;Descripción generada automáticamente">
            <a:extLst>
              <a:ext uri="{FF2B5EF4-FFF2-40B4-BE49-F238E27FC236}">
                <a16:creationId xmlns:a16="http://schemas.microsoft.com/office/drawing/2014/main" id="{DF783BCA-CA15-4E63-AC77-E84C7674F6A0}"/>
              </a:ext>
            </a:extLst>
          </p:cNvPr>
          <p:cNvPicPr>
            <a:picLocks noChangeAspect="1"/>
          </p:cNvPicPr>
          <p:nvPr/>
        </p:nvPicPr>
        <p:blipFill>
          <a:blip r:embed="rId7"/>
          <a:stretch>
            <a:fillRect/>
          </a:stretch>
        </p:blipFill>
        <p:spPr>
          <a:xfrm>
            <a:off x="6217737" y="2320811"/>
            <a:ext cx="494697" cy="493460"/>
          </a:xfrm>
          <a:prstGeom prst="rect">
            <a:avLst/>
          </a:prstGeom>
        </p:spPr>
      </p:pic>
      <p:pic>
        <p:nvPicPr>
          <p:cNvPr id="17" name="Imagen 16" descr="Imagen que contiene animal&#10;&#10;Descripción generada automáticamente">
            <a:extLst>
              <a:ext uri="{FF2B5EF4-FFF2-40B4-BE49-F238E27FC236}">
                <a16:creationId xmlns:a16="http://schemas.microsoft.com/office/drawing/2014/main" id="{0B7465EA-D41F-4F62-9C8B-E820361408FF}"/>
              </a:ext>
            </a:extLst>
          </p:cNvPr>
          <p:cNvPicPr>
            <a:picLocks noChangeAspect="1"/>
          </p:cNvPicPr>
          <p:nvPr/>
        </p:nvPicPr>
        <p:blipFill>
          <a:blip r:embed="rId8"/>
          <a:stretch>
            <a:fillRect/>
          </a:stretch>
        </p:blipFill>
        <p:spPr>
          <a:xfrm>
            <a:off x="6120834" y="3003228"/>
            <a:ext cx="688502" cy="488836"/>
          </a:xfrm>
          <a:prstGeom prst="rect">
            <a:avLst/>
          </a:prstGeom>
        </p:spPr>
      </p:pic>
      <p:pic>
        <p:nvPicPr>
          <p:cNvPr id="19" name="Imagen 18" descr="Imagen que contiene flor, pequeño, verde, florero&#10;&#10;Descripción generada automáticamente">
            <a:extLst>
              <a:ext uri="{FF2B5EF4-FFF2-40B4-BE49-F238E27FC236}">
                <a16:creationId xmlns:a16="http://schemas.microsoft.com/office/drawing/2014/main" id="{D7E0EA9F-667E-45B1-8A87-91A88F95D5BD}"/>
              </a:ext>
            </a:extLst>
          </p:cNvPr>
          <p:cNvPicPr>
            <a:picLocks noChangeAspect="1"/>
          </p:cNvPicPr>
          <p:nvPr/>
        </p:nvPicPr>
        <p:blipFill>
          <a:blip r:embed="rId9"/>
          <a:stretch>
            <a:fillRect/>
          </a:stretch>
        </p:blipFill>
        <p:spPr>
          <a:xfrm>
            <a:off x="6205193" y="3571742"/>
            <a:ext cx="519785" cy="620277"/>
          </a:xfrm>
          <a:prstGeom prst="rect">
            <a:avLst/>
          </a:prstGeom>
        </p:spPr>
      </p:pic>
      <p:pic>
        <p:nvPicPr>
          <p:cNvPr id="21" name="Imagen 20" descr="Un insecto de color verde&#10;&#10;Descripción generada automáticamente">
            <a:extLst>
              <a:ext uri="{FF2B5EF4-FFF2-40B4-BE49-F238E27FC236}">
                <a16:creationId xmlns:a16="http://schemas.microsoft.com/office/drawing/2014/main" id="{3C339DFA-6ACE-4882-ABC9-EEE68194070F}"/>
              </a:ext>
            </a:extLst>
          </p:cNvPr>
          <p:cNvPicPr>
            <a:picLocks noChangeAspect="1"/>
          </p:cNvPicPr>
          <p:nvPr/>
        </p:nvPicPr>
        <p:blipFill>
          <a:blip r:embed="rId10"/>
          <a:stretch>
            <a:fillRect/>
          </a:stretch>
        </p:blipFill>
        <p:spPr>
          <a:xfrm>
            <a:off x="6196594" y="4283881"/>
            <a:ext cx="536983" cy="536983"/>
          </a:xfrm>
          <a:prstGeom prst="rect">
            <a:avLst/>
          </a:prstGeom>
        </p:spPr>
      </p:pic>
      <p:pic>
        <p:nvPicPr>
          <p:cNvPr id="23" name="Imagen 22" descr="Imagen que contiene persona, niño, joven, ropa&#10;&#10;Descripción generada automáticamente">
            <a:extLst>
              <a:ext uri="{FF2B5EF4-FFF2-40B4-BE49-F238E27FC236}">
                <a16:creationId xmlns:a16="http://schemas.microsoft.com/office/drawing/2014/main" id="{06FE002B-0319-4F41-AFF9-FFF57DBED15A}"/>
              </a:ext>
            </a:extLst>
          </p:cNvPr>
          <p:cNvPicPr>
            <a:picLocks noChangeAspect="1"/>
          </p:cNvPicPr>
          <p:nvPr/>
        </p:nvPicPr>
        <p:blipFill>
          <a:blip r:embed="rId11"/>
          <a:stretch>
            <a:fillRect/>
          </a:stretch>
        </p:blipFill>
        <p:spPr>
          <a:xfrm>
            <a:off x="6138973" y="4912726"/>
            <a:ext cx="652224" cy="640146"/>
          </a:xfrm>
          <a:prstGeom prst="rect">
            <a:avLst/>
          </a:prstGeom>
        </p:spPr>
      </p:pic>
      <p:pic>
        <p:nvPicPr>
          <p:cNvPr id="25" name="Imagen 24" descr="Un roedor de color gris&#10;&#10;Descripción generada automáticamente">
            <a:extLst>
              <a:ext uri="{FF2B5EF4-FFF2-40B4-BE49-F238E27FC236}">
                <a16:creationId xmlns:a16="http://schemas.microsoft.com/office/drawing/2014/main" id="{ECE6A8C7-0B99-4AB5-A174-5A1A60FA22DA}"/>
              </a:ext>
            </a:extLst>
          </p:cNvPr>
          <p:cNvPicPr>
            <a:picLocks noChangeAspect="1"/>
          </p:cNvPicPr>
          <p:nvPr/>
        </p:nvPicPr>
        <p:blipFill>
          <a:blip r:embed="rId12"/>
          <a:stretch>
            <a:fillRect/>
          </a:stretch>
        </p:blipFill>
        <p:spPr>
          <a:xfrm>
            <a:off x="6173237" y="5612681"/>
            <a:ext cx="583697" cy="536028"/>
          </a:xfrm>
          <a:prstGeom prst="rect">
            <a:avLst/>
          </a:prstGeom>
        </p:spPr>
      </p:pic>
      <p:pic>
        <p:nvPicPr>
          <p:cNvPr id="27" name="Imagen 26" descr="Un insecto con alas&#10;&#10;Descripción generada automáticamente">
            <a:extLst>
              <a:ext uri="{FF2B5EF4-FFF2-40B4-BE49-F238E27FC236}">
                <a16:creationId xmlns:a16="http://schemas.microsoft.com/office/drawing/2014/main" id="{67D9696C-45DD-4B10-8A07-2404A263F552}"/>
              </a:ext>
            </a:extLst>
          </p:cNvPr>
          <p:cNvPicPr>
            <a:picLocks noChangeAspect="1"/>
          </p:cNvPicPr>
          <p:nvPr/>
        </p:nvPicPr>
        <p:blipFill>
          <a:blip r:embed="rId13"/>
          <a:stretch>
            <a:fillRect/>
          </a:stretch>
        </p:blipFill>
        <p:spPr>
          <a:xfrm>
            <a:off x="6098458" y="6312636"/>
            <a:ext cx="733255" cy="488836"/>
          </a:xfrm>
          <a:prstGeom prst="rect">
            <a:avLst/>
          </a:prstGeom>
        </p:spPr>
      </p:pic>
      <p:sp>
        <p:nvSpPr>
          <p:cNvPr id="29" name="CuadroTexto 28">
            <a:extLst>
              <a:ext uri="{FF2B5EF4-FFF2-40B4-BE49-F238E27FC236}">
                <a16:creationId xmlns:a16="http://schemas.microsoft.com/office/drawing/2014/main" id="{892B782E-B86F-457A-BE1C-72BF8D720960}"/>
              </a:ext>
            </a:extLst>
          </p:cNvPr>
          <p:cNvSpPr txBox="1"/>
          <p:nvPr/>
        </p:nvSpPr>
        <p:spPr>
          <a:xfrm>
            <a:off x="2734880" y="1348365"/>
            <a:ext cx="1204176" cy="430887"/>
          </a:xfrm>
          <a:prstGeom prst="rect">
            <a:avLst/>
          </a:prstGeom>
          <a:noFill/>
        </p:spPr>
        <p:txBody>
          <a:bodyPr wrap="none" rtlCol="0">
            <a:spAutoFit/>
          </a:bodyPr>
          <a:lstStyle/>
          <a:p>
            <a:r>
              <a:rPr lang="es-CL" sz="2200" b="1">
                <a:latin typeface="Courier New" panose="02070309020205020404" pitchFamily="49" charset="0"/>
                <a:cs typeface="Courier New" panose="02070309020205020404" pitchFamily="49" charset="0"/>
              </a:rPr>
              <a:t>1.8 Mb</a:t>
            </a:r>
          </a:p>
        </p:txBody>
      </p:sp>
      <p:sp>
        <p:nvSpPr>
          <p:cNvPr id="30" name="CuadroTexto 29">
            <a:extLst>
              <a:ext uri="{FF2B5EF4-FFF2-40B4-BE49-F238E27FC236}">
                <a16:creationId xmlns:a16="http://schemas.microsoft.com/office/drawing/2014/main" id="{F74F3ADF-C2C2-4943-9953-3B0168869007}"/>
              </a:ext>
            </a:extLst>
          </p:cNvPr>
          <p:cNvSpPr txBox="1"/>
          <p:nvPr/>
        </p:nvSpPr>
        <p:spPr>
          <a:xfrm>
            <a:off x="2494250" y="3682478"/>
            <a:ext cx="1204176" cy="430887"/>
          </a:xfrm>
          <a:prstGeom prst="rect">
            <a:avLst/>
          </a:prstGeom>
          <a:noFill/>
        </p:spPr>
        <p:txBody>
          <a:bodyPr wrap="none" rtlCol="0">
            <a:spAutoFit/>
          </a:bodyPr>
          <a:lstStyle/>
          <a:p>
            <a:r>
              <a:rPr lang="es-CL" sz="2200" b="1">
                <a:latin typeface="Courier New" panose="02070309020205020404" pitchFamily="49" charset="0"/>
                <a:cs typeface="Courier New" panose="02070309020205020404" pitchFamily="49" charset="0"/>
              </a:rPr>
              <a:t>119 Mb</a:t>
            </a:r>
            <a:endParaRPr lang="es-MX" sz="2200" b="1">
              <a:latin typeface="Courier New" panose="02070309020205020404" pitchFamily="49" charset="0"/>
              <a:cs typeface="Courier New" panose="02070309020205020404" pitchFamily="49" charset="0"/>
            </a:endParaRPr>
          </a:p>
        </p:txBody>
      </p:sp>
      <p:sp>
        <p:nvSpPr>
          <p:cNvPr id="31" name="CuadroTexto 30">
            <a:extLst>
              <a:ext uri="{FF2B5EF4-FFF2-40B4-BE49-F238E27FC236}">
                <a16:creationId xmlns:a16="http://schemas.microsoft.com/office/drawing/2014/main" id="{3A23608E-7FC2-4E81-AA8C-343E4B834CC5}"/>
              </a:ext>
            </a:extLst>
          </p:cNvPr>
          <p:cNvSpPr txBox="1"/>
          <p:nvPr/>
        </p:nvSpPr>
        <p:spPr>
          <a:xfrm>
            <a:off x="2144736" y="5017355"/>
            <a:ext cx="1204176" cy="430887"/>
          </a:xfrm>
          <a:prstGeom prst="rect">
            <a:avLst/>
          </a:prstGeom>
          <a:noFill/>
        </p:spPr>
        <p:txBody>
          <a:bodyPr wrap="none" rtlCol="0">
            <a:spAutoFit/>
          </a:bodyPr>
          <a:lstStyle/>
          <a:p>
            <a:r>
              <a:rPr lang="es-CL" sz="2200" b="1">
                <a:latin typeface="Courier New" panose="02070309020205020404" pitchFamily="49" charset="0"/>
                <a:cs typeface="Courier New" panose="02070309020205020404" pitchFamily="49" charset="0"/>
              </a:rPr>
              <a:t>3.2 Gb</a:t>
            </a:r>
            <a:endParaRPr lang="es-MX" sz="2200" b="1">
              <a:latin typeface="Courier New" panose="02070309020205020404" pitchFamily="49" charset="0"/>
              <a:cs typeface="Courier New" panose="02070309020205020404" pitchFamily="49" charset="0"/>
            </a:endParaRPr>
          </a:p>
        </p:txBody>
      </p:sp>
      <p:sp>
        <p:nvSpPr>
          <p:cNvPr id="32" name="Flecha: a la izquierda y derecha 31">
            <a:extLst>
              <a:ext uri="{FF2B5EF4-FFF2-40B4-BE49-F238E27FC236}">
                <a16:creationId xmlns:a16="http://schemas.microsoft.com/office/drawing/2014/main" id="{3CA5B5A9-0D9E-4DA9-9250-1AAA42EE26FC}"/>
              </a:ext>
            </a:extLst>
          </p:cNvPr>
          <p:cNvSpPr/>
          <p:nvPr/>
        </p:nvSpPr>
        <p:spPr>
          <a:xfrm>
            <a:off x="3978439" y="1467557"/>
            <a:ext cx="368968" cy="19082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 name="Flecha: a la izquierda y derecha 32">
            <a:extLst>
              <a:ext uri="{FF2B5EF4-FFF2-40B4-BE49-F238E27FC236}">
                <a16:creationId xmlns:a16="http://schemas.microsoft.com/office/drawing/2014/main" id="{C7A6F379-D135-4D90-B58E-1D7FD4783D8D}"/>
              </a:ext>
            </a:extLst>
          </p:cNvPr>
          <p:cNvSpPr/>
          <p:nvPr/>
        </p:nvSpPr>
        <p:spPr>
          <a:xfrm>
            <a:off x="3663912" y="3786464"/>
            <a:ext cx="368968" cy="19082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Flecha: a la izquierda y derecha 33">
            <a:extLst>
              <a:ext uri="{FF2B5EF4-FFF2-40B4-BE49-F238E27FC236}">
                <a16:creationId xmlns:a16="http://schemas.microsoft.com/office/drawing/2014/main" id="{DE86D900-1A41-42B0-9A68-DF1F83322BA0}"/>
              </a:ext>
            </a:extLst>
          </p:cNvPr>
          <p:cNvSpPr/>
          <p:nvPr/>
        </p:nvSpPr>
        <p:spPr>
          <a:xfrm>
            <a:off x="3370634" y="5137383"/>
            <a:ext cx="368968" cy="19082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 name="CuadroTexto 34">
            <a:extLst>
              <a:ext uri="{FF2B5EF4-FFF2-40B4-BE49-F238E27FC236}">
                <a16:creationId xmlns:a16="http://schemas.microsoft.com/office/drawing/2014/main" id="{9ECCA5F3-7744-49F3-8AB8-A6A08F30123F}"/>
              </a:ext>
            </a:extLst>
          </p:cNvPr>
          <p:cNvSpPr txBox="1"/>
          <p:nvPr/>
        </p:nvSpPr>
        <p:spPr>
          <a:xfrm>
            <a:off x="2909539" y="1098225"/>
            <a:ext cx="1508746" cy="369332"/>
          </a:xfrm>
          <a:prstGeom prst="rect">
            <a:avLst/>
          </a:prstGeom>
          <a:noFill/>
        </p:spPr>
        <p:txBody>
          <a:bodyPr wrap="none" rtlCol="0">
            <a:spAutoFit/>
          </a:bodyPr>
          <a:lstStyle/>
          <a:p>
            <a:r>
              <a:rPr lang="es-CL"/>
              <a:t>megabases</a:t>
            </a:r>
            <a:endParaRPr lang="es-MX"/>
          </a:p>
        </p:txBody>
      </p:sp>
      <p:sp>
        <p:nvSpPr>
          <p:cNvPr id="36" name="CuadroTexto 35">
            <a:extLst>
              <a:ext uri="{FF2B5EF4-FFF2-40B4-BE49-F238E27FC236}">
                <a16:creationId xmlns:a16="http://schemas.microsoft.com/office/drawing/2014/main" id="{F1FCE11A-864D-495C-A980-27620EFE5671}"/>
              </a:ext>
            </a:extLst>
          </p:cNvPr>
          <p:cNvSpPr txBox="1"/>
          <p:nvPr/>
        </p:nvSpPr>
        <p:spPr>
          <a:xfrm>
            <a:off x="2324356" y="4695718"/>
            <a:ext cx="1343638" cy="369332"/>
          </a:xfrm>
          <a:prstGeom prst="rect">
            <a:avLst/>
          </a:prstGeom>
          <a:noFill/>
        </p:spPr>
        <p:txBody>
          <a:bodyPr wrap="none" rtlCol="0">
            <a:spAutoFit/>
          </a:bodyPr>
          <a:lstStyle/>
          <a:p>
            <a:r>
              <a:rPr lang="es-CL"/>
              <a:t>gigabases</a:t>
            </a:r>
            <a:endParaRPr lang="es-MX"/>
          </a:p>
        </p:txBody>
      </p:sp>
    </p:spTree>
    <p:extLst>
      <p:ext uri="{BB962C8B-B14F-4D97-AF65-F5344CB8AC3E}">
        <p14:creationId xmlns:p14="http://schemas.microsoft.com/office/powerpoint/2010/main" val="3876642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animBg="1"/>
      <p:bldP spid="33" grpId="0" animBg="1"/>
      <p:bldP spid="34" grpId="0" animBg="1"/>
      <p:bldP spid="35" grpId="0"/>
      <p:bldP spid="36" grpId="0"/>
    </p:bldLst>
  </p:timing>
</p:sld>
</file>

<file path=ppt/theme/theme1.xml><?xml version="1.0" encoding="utf-8"?>
<a:theme xmlns:a="http://schemas.openxmlformats.org/drawingml/2006/main" name="Espiral">
  <a:themeElements>
    <a:clrScheme name="Espiral">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Espiral">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Espiral">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1961</TotalTime>
  <Words>2828</Words>
  <Application>Microsoft Office PowerPoint</Application>
  <PresentationFormat>Panorámica</PresentationFormat>
  <Paragraphs>512</Paragraphs>
  <Slides>50</Slides>
  <Notes>22</Notes>
  <HiddenSlides>0</HiddenSlides>
  <MMClips>0</MMClips>
  <ScaleCrop>false</ScaleCrop>
  <HeadingPairs>
    <vt:vector size="8" baseType="variant">
      <vt:variant>
        <vt:lpstr>Fuentes usadas</vt:lpstr>
      </vt:variant>
      <vt:variant>
        <vt:i4>11</vt:i4>
      </vt:variant>
      <vt:variant>
        <vt:lpstr>Tema</vt:lpstr>
      </vt:variant>
      <vt:variant>
        <vt:i4>1</vt:i4>
      </vt:variant>
      <vt:variant>
        <vt:lpstr>Servidores OLE incrustados</vt:lpstr>
      </vt:variant>
      <vt:variant>
        <vt:i4>1</vt:i4>
      </vt:variant>
      <vt:variant>
        <vt:lpstr>Títulos de diapositiva</vt:lpstr>
      </vt:variant>
      <vt:variant>
        <vt:i4>50</vt:i4>
      </vt:variant>
    </vt:vector>
  </HeadingPairs>
  <TitlesOfParts>
    <vt:vector size="63" baseType="lpstr">
      <vt:lpstr>Adobe Fangsong Std R</vt:lpstr>
      <vt:lpstr>Arial</vt:lpstr>
      <vt:lpstr>Arial;Helvetica</vt:lpstr>
      <vt:lpstr>Calibri</vt:lpstr>
      <vt:lpstr>Century Gothic</vt:lpstr>
      <vt:lpstr>Consolas</vt:lpstr>
      <vt:lpstr>Courier New</vt:lpstr>
      <vt:lpstr>Times</vt:lpstr>
      <vt:lpstr>Times New Roman</vt:lpstr>
      <vt:lpstr>Verdana</vt:lpstr>
      <vt:lpstr>Wingdings 3</vt:lpstr>
      <vt:lpstr>Espiral</vt:lpstr>
      <vt:lpstr>Picture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¿Cómo se secuencia? (Sesión 2)</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Cobertura (profundidad de secuenciación) Se traduce en la cantidad de pb que vamos a secuenciar según el tamaño del genoma</vt:lpstr>
      <vt:lpstr>Consideraciones</vt:lpstr>
      <vt:lpstr>Secuenciación “paired end” / “mate pair”</vt:lpstr>
      <vt:lpstr>Presentación de PowerPoint</vt:lpstr>
      <vt:lpstr>Presentación de PowerPoint</vt:lpstr>
      <vt:lpstr>Assembly data types</vt:lpstr>
      <vt:lpstr>Presentación de PowerPoint</vt:lpstr>
      <vt:lpstr>Procariotas vs Eucariotas</vt:lpstr>
      <vt:lpstr>Estructura de los genes</vt:lpstr>
      <vt:lpstr>Estructura de un gene bacteriano</vt:lpstr>
      <vt:lpstr>Estructura de un gene bacteriano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Construcción de una genoteca (library)</vt:lpstr>
      <vt:lpstr>Assembling the fragments</vt:lpstr>
      <vt:lpstr>Construyendo Scaffolds (andamios)</vt:lpstr>
      <vt:lpstr>Scaffolding</vt:lpstr>
      <vt:lpstr>Presentación de PowerPoint</vt:lpstr>
      <vt:lpstr> Genome repeats produce ambiguous scaffold</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Jonathan Elias Maldonado Soto (jomaldon)</dc:creator>
  <cp:lastModifiedBy>Jonathan Elias Maldonado Soto (jomaldon)</cp:lastModifiedBy>
  <cp:revision>75</cp:revision>
  <dcterms:created xsi:type="dcterms:W3CDTF">2019-08-20T21:30:19Z</dcterms:created>
  <dcterms:modified xsi:type="dcterms:W3CDTF">2020-01-09T13:06:29Z</dcterms:modified>
</cp:coreProperties>
</file>